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8" r:id="rId3"/>
    <p:sldId id="259" r:id="rId4"/>
    <p:sldId id="260" r:id="rId5"/>
    <p:sldId id="264" r:id="rId6"/>
    <p:sldId id="325" r:id="rId7"/>
    <p:sldId id="326" r:id="rId8"/>
    <p:sldId id="262" r:id="rId9"/>
    <p:sldId id="261" r:id="rId10"/>
    <p:sldId id="323" r:id="rId11"/>
    <p:sldId id="265" r:id="rId12"/>
    <p:sldId id="316" r:id="rId13"/>
    <p:sldId id="318" r:id="rId14"/>
    <p:sldId id="494" r:id="rId15"/>
    <p:sldId id="257" r:id="rId16"/>
    <p:sldId id="314" r:id="rId17"/>
    <p:sldId id="310" r:id="rId18"/>
    <p:sldId id="346" r:id="rId19"/>
    <p:sldId id="347" r:id="rId20"/>
    <p:sldId id="315" r:id="rId21"/>
    <p:sldId id="321" r:id="rId22"/>
    <p:sldId id="337" r:id="rId23"/>
    <p:sldId id="339" r:id="rId24"/>
    <p:sldId id="344" r:id="rId25"/>
    <p:sldId id="332" r:id="rId26"/>
    <p:sldId id="322" r:id="rId27"/>
    <p:sldId id="317" r:id="rId28"/>
    <p:sldId id="324" r:id="rId29"/>
    <p:sldId id="518" r:id="rId30"/>
    <p:sldId id="520" r:id="rId31"/>
    <p:sldId id="351" r:id="rId32"/>
    <p:sldId id="495" r:id="rId33"/>
  </p:sldIdLst>
  <p:sldSz cx="9144000" cy="5143500" type="screen16x9"/>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E20"/>
    <a:srgbClr val="CA0A20"/>
    <a:srgbClr val="BD0D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ile scuro 1 - Color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snapToObjects="1">
      <p:cViewPr varScale="1">
        <p:scale>
          <a:sx n="161" d="100"/>
          <a:sy n="161" d="100"/>
        </p:scale>
        <p:origin x="552" y="20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srv01\Fondazione\DOCUMENTI%20FONDAZIONE\2022\d.236%20slide%20zambrano%20innovation%20hub\Storico%20numero%20iscritti%20RP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t>Distribuzione % degli iscritti agli</a:t>
            </a:r>
            <a:r>
              <a:rPr lang="it-IT" baseline="0" dirty="0"/>
              <a:t> Ordini e Collegi che fanno parte dell'RPT. Dati 2021</a:t>
            </a:r>
            <a:endParaRPr lang="it-IT"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E9-472B-A7F6-FAF047B36A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E9-472B-A7F6-FAF047B36A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E9-472B-A7F6-FAF047B36A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E9-472B-A7F6-FAF047B36A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0E9-472B-A7F6-FAF047B36A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0E9-472B-A7F6-FAF047B36A0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0E9-472B-A7F6-FAF047B36A0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0E9-472B-A7F6-FAF047B36A0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0E9-472B-A7F6-FAF047B36A0F}"/>
              </c:ext>
            </c:extLst>
          </c:dPt>
          <c:dLbls>
            <c:dLbl>
              <c:idx val="1"/>
              <c:layout>
                <c:manualLayout>
                  <c:x val="8.3227185125532538E-2"/>
                  <c:y val="-8.382833014092093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0E9-472B-A7F6-FAF047B36A0F}"/>
                </c:ext>
              </c:extLst>
            </c:dLbl>
            <c:dLbl>
              <c:idx val="3"/>
              <c:layout>
                <c:manualLayout>
                  <c:x val="2.3779195750152089E-2"/>
                  <c:y val="8.78201553857266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0E9-472B-A7F6-FAF047B36A0F}"/>
                </c:ext>
              </c:extLst>
            </c:dLbl>
            <c:dLbl>
              <c:idx val="6"/>
              <c:layout>
                <c:manualLayout>
                  <c:x val="-0.12127389832577613"/>
                  <c:y val="1.59673009792229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0E9-472B-A7F6-FAF047B36A0F}"/>
                </c:ext>
              </c:extLst>
            </c:dLbl>
            <c:dLbl>
              <c:idx val="7"/>
              <c:layout>
                <c:manualLayout>
                  <c:x val="-9.749470257562396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0E9-472B-A7F6-FAF047B36A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Foglio1!$A$17:$A$25</c:f>
              <c:strCache>
                <c:ptCount val="9"/>
                <c:pt idx="0">
                  <c:v>CNAPPC</c:v>
                </c:pt>
                <c:pt idx="1">
                  <c:v>FNCF</c:v>
                </c:pt>
                <c:pt idx="2">
                  <c:v>CONAF</c:v>
                </c:pt>
                <c:pt idx="3">
                  <c:v>CNG</c:v>
                </c:pt>
                <c:pt idx="4">
                  <c:v>CNGeGL</c:v>
                </c:pt>
                <c:pt idx="5">
                  <c:v>CNI</c:v>
                </c:pt>
                <c:pt idx="6">
                  <c:v>CNPAePAL</c:v>
                </c:pt>
                <c:pt idx="7">
                  <c:v>CNPIePIL</c:v>
                </c:pt>
                <c:pt idx="8">
                  <c:v>OTAN</c:v>
                </c:pt>
              </c:strCache>
            </c:strRef>
          </c:cat>
          <c:val>
            <c:numRef>
              <c:f>Foglio1!$C$17:$C$25</c:f>
              <c:numCache>
                <c:formatCode>0.0</c:formatCode>
                <c:ptCount val="9"/>
                <c:pt idx="0">
                  <c:v>26.51151076902908</c:v>
                </c:pt>
                <c:pt idx="1">
                  <c:v>1.8372726049562027</c:v>
                </c:pt>
                <c:pt idx="2">
                  <c:v>3.3512845900938038</c:v>
                </c:pt>
                <c:pt idx="3">
                  <c:v>1.9864830831542231</c:v>
                </c:pt>
                <c:pt idx="4">
                  <c:v>15.241893472343449</c:v>
                </c:pt>
                <c:pt idx="5">
                  <c:v>42.079079828468323</c:v>
                </c:pt>
                <c:pt idx="6">
                  <c:v>2.1958952456194218</c:v>
                </c:pt>
                <c:pt idx="7">
                  <c:v>6.4778047257459654</c:v>
                </c:pt>
                <c:pt idx="8">
                  <c:v>1</c:v>
                </c:pt>
              </c:numCache>
            </c:numRef>
          </c:val>
          <c:extLst>
            <c:ext xmlns:c16="http://schemas.microsoft.com/office/drawing/2014/chart" uri="{C3380CC4-5D6E-409C-BE32-E72D297353CC}">
              <c16:uniqueId val="{00000012-50E9-472B-A7F6-FAF047B36A0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DD7D55F-93AC-9748-B3EF-04F5EED2835F}" type="datetimeFigureOut">
              <a:rPr lang="it-IT" smtClean="0"/>
              <a:t>08/09/22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0E66-4551-354A-945E-4427775137E7}" type="slidenum">
              <a:rPr lang="it-IT" smtClean="0"/>
              <a:t>‹N›</a:t>
            </a:fld>
            <a:endParaRPr lang="it-IT"/>
          </a:p>
        </p:txBody>
      </p:sp>
    </p:spTree>
    <p:extLst>
      <p:ext uri="{BB962C8B-B14F-4D97-AF65-F5344CB8AC3E}">
        <p14:creationId xmlns:p14="http://schemas.microsoft.com/office/powerpoint/2010/main" val="341012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DC0E66-4551-354A-945E-4427775137E7}" type="slidenum">
              <a:rPr lang="it-IT" smtClean="0"/>
              <a:t>1</a:t>
            </a:fld>
            <a:endParaRPr lang="it-IT"/>
          </a:p>
        </p:txBody>
      </p:sp>
    </p:spTree>
    <p:extLst>
      <p:ext uri="{BB962C8B-B14F-4D97-AF65-F5344CB8AC3E}">
        <p14:creationId xmlns:p14="http://schemas.microsoft.com/office/powerpoint/2010/main" val="310019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DC0E66-4551-354A-945E-4427775137E7}" type="slidenum">
              <a:rPr lang="it-IT" smtClean="0"/>
              <a:t>10</a:t>
            </a:fld>
            <a:endParaRPr lang="it-IT"/>
          </a:p>
        </p:txBody>
      </p:sp>
    </p:spTree>
    <p:extLst>
      <p:ext uri="{BB962C8B-B14F-4D97-AF65-F5344CB8AC3E}">
        <p14:creationId xmlns:p14="http://schemas.microsoft.com/office/powerpoint/2010/main" val="131569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DC0E66-4551-354A-945E-4427775137E7}" type="slidenum">
              <a:rPr lang="it-IT" smtClean="0"/>
              <a:t>20</a:t>
            </a:fld>
            <a:endParaRPr lang="it-IT"/>
          </a:p>
        </p:txBody>
      </p:sp>
    </p:spTree>
    <p:extLst>
      <p:ext uri="{BB962C8B-B14F-4D97-AF65-F5344CB8AC3E}">
        <p14:creationId xmlns:p14="http://schemas.microsoft.com/office/powerpoint/2010/main" val="278841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DC0E66-4551-354A-945E-4427775137E7}" type="slidenum">
              <a:rPr lang="it-IT" smtClean="0"/>
              <a:t>26</a:t>
            </a:fld>
            <a:endParaRPr lang="it-IT"/>
          </a:p>
        </p:txBody>
      </p:sp>
    </p:spTree>
    <p:extLst>
      <p:ext uri="{BB962C8B-B14F-4D97-AF65-F5344CB8AC3E}">
        <p14:creationId xmlns:p14="http://schemas.microsoft.com/office/powerpoint/2010/main" val="163365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DC0E66-4551-354A-945E-4427775137E7}" type="slidenum">
              <a:rPr lang="it-IT" smtClean="0"/>
              <a:t>28</a:t>
            </a:fld>
            <a:endParaRPr lang="it-IT"/>
          </a:p>
        </p:txBody>
      </p:sp>
    </p:spTree>
    <p:extLst>
      <p:ext uri="{BB962C8B-B14F-4D97-AF65-F5344CB8AC3E}">
        <p14:creationId xmlns:p14="http://schemas.microsoft.com/office/powerpoint/2010/main" val="352179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733490F-0923-8D45-B5CA-6B48D918C25C}" type="datetimeFigureOut">
              <a:rPr lang="it-IT" smtClean="0"/>
              <a:t>08/09/22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208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33490F-0923-8D45-B5CA-6B48D918C25C}" type="datetimeFigureOut">
              <a:rPr lang="it-IT" smtClean="0"/>
              <a:t>08/09/22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41462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33490F-0923-8D45-B5CA-6B48D918C25C}" type="datetimeFigureOut">
              <a:rPr lang="it-IT" smtClean="0"/>
              <a:t>08/09/22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342407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 elementi: 3 a sinistra, 1 a destr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pPr eaLnBrk="1" latinLnBrk="0" hangingPunct="1"/>
            <a:r>
              <a:rPr lang="it-IT"/>
              <a:t>Fare clic per modificare lo stile del titolo</a:t>
            </a:r>
            <a:endParaRPr/>
          </a:p>
        </p:txBody>
      </p:sp>
      <p:sp>
        <p:nvSpPr>
          <p:cNvPr id="18" name="Rectangle 8"/>
          <p:cNvSpPr>
            <a:spLocks noGrp="1"/>
          </p:cNvSpPr>
          <p:nvPr>
            <p:ph type="body" sz="quarter" idx="13" hasCustomPrompt="1"/>
          </p:nvPr>
        </p:nvSpPr>
        <p:spPr>
          <a:xfrm>
            <a:off x="4416552" y="285750"/>
            <a:ext cx="3965448" cy="171450"/>
          </a:xfrm>
          <a:solidFill>
            <a:schemeClr val="accent6">
              <a:shade val="75000"/>
            </a:schemeClr>
          </a:solidFill>
        </p:spPr>
        <p:txBody>
          <a:bodyPr/>
          <a:lstStyle>
            <a:lvl1pPr eaLnBrk="1" latinLnBrk="0" hangingPunct="1">
              <a:defRPr kumimoji="0" lang="it-IT" b="1">
                <a:solidFill>
                  <a:schemeClr val="bg1"/>
                </a:solidFill>
              </a:defRPr>
            </a:lvl1pPr>
            <a:extLst/>
          </a:lstStyle>
          <a:p>
            <a:pPr lvl="0"/>
            <a:r>
              <a:rPr kumimoji="0" lang="it-IT"/>
              <a:t>Fare clic per inserire l'intestazione</a:t>
            </a:r>
          </a:p>
        </p:txBody>
      </p:sp>
      <p:sp>
        <p:nvSpPr>
          <p:cNvPr id="21" name="Rectangle 11"/>
          <p:cNvSpPr>
            <a:spLocks noGrp="1"/>
          </p:cNvSpPr>
          <p:nvPr>
            <p:ph sz="quarter" idx="15"/>
          </p:nvPr>
        </p:nvSpPr>
        <p:spPr>
          <a:xfrm>
            <a:off x="4416552" y="457200"/>
            <a:ext cx="3962400" cy="42291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a:p>
        </p:txBody>
      </p:sp>
      <p:sp>
        <p:nvSpPr>
          <p:cNvPr id="9" name="Rectangle 8"/>
          <p:cNvSpPr>
            <a:spLocks noGrp="1"/>
          </p:cNvSpPr>
          <p:nvPr>
            <p:ph type="body" sz="quarter" idx="14" hasCustomPrompt="1"/>
          </p:nvPr>
        </p:nvSpPr>
        <p:spPr>
          <a:xfrm>
            <a:off x="304800" y="285750"/>
            <a:ext cx="3962400" cy="171450"/>
          </a:xfrm>
          <a:solidFill>
            <a:schemeClr val="accent6">
              <a:shade val="75000"/>
            </a:schemeClr>
          </a:solidFill>
        </p:spPr>
        <p:txBody>
          <a:bodyPr/>
          <a:lstStyle>
            <a:lvl1pPr eaLnBrk="1" latinLnBrk="0" hangingPunct="1">
              <a:defRPr kumimoji="0" lang="it-IT" b="1">
                <a:solidFill>
                  <a:schemeClr val="bg1"/>
                </a:solidFill>
              </a:defRPr>
            </a:lvl1pPr>
            <a:extLst/>
          </a:lstStyle>
          <a:p>
            <a:pPr lvl="0"/>
            <a:r>
              <a:rPr kumimoji="0" lang="it-IT"/>
              <a:t>Fare clic per inserire l'intestazione</a:t>
            </a:r>
          </a:p>
        </p:txBody>
      </p:sp>
      <p:sp>
        <p:nvSpPr>
          <p:cNvPr id="10" name="Rectangle 11"/>
          <p:cNvSpPr>
            <a:spLocks noGrp="1"/>
          </p:cNvSpPr>
          <p:nvPr>
            <p:ph sz="quarter" idx="16"/>
          </p:nvPr>
        </p:nvSpPr>
        <p:spPr>
          <a:xfrm>
            <a:off x="304800" y="457200"/>
            <a:ext cx="3962400" cy="129616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a:p>
        </p:txBody>
      </p:sp>
      <p:sp>
        <p:nvSpPr>
          <p:cNvPr id="13" name="Rectangle 8"/>
          <p:cNvSpPr>
            <a:spLocks noGrp="1"/>
          </p:cNvSpPr>
          <p:nvPr>
            <p:ph type="body" sz="quarter" idx="17" hasCustomPrompt="1"/>
          </p:nvPr>
        </p:nvSpPr>
        <p:spPr>
          <a:xfrm>
            <a:off x="301752" y="1755648"/>
            <a:ext cx="3962400" cy="171450"/>
          </a:xfrm>
          <a:solidFill>
            <a:schemeClr val="accent6">
              <a:shade val="75000"/>
            </a:schemeClr>
          </a:solidFill>
        </p:spPr>
        <p:txBody>
          <a:bodyPr/>
          <a:lstStyle>
            <a:lvl1pPr eaLnBrk="1" latinLnBrk="0" hangingPunct="1">
              <a:defRPr kumimoji="0" lang="it-IT" b="1">
                <a:solidFill>
                  <a:schemeClr val="bg1"/>
                </a:solidFill>
              </a:defRPr>
            </a:lvl1pPr>
            <a:extLst/>
          </a:lstStyle>
          <a:p>
            <a:pPr lvl="0"/>
            <a:r>
              <a:rPr kumimoji="0" lang="it-IT"/>
              <a:t>Fare clic per inserire l'intestazione</a:t>
            </a:r>
          </a:p>
        </p:txBody>
      </p:sp>
      <p:sp>
        <p:nvSpPr>
          <p:cNvPr id="14" name="Rectangle 11"/>
          <p:cNvSpPr>
            <a:spLocks noGrp="1"/>
          </p:cNvSpPr>
          <p:nvPr>
            <p:ph sz="quarter" idx="18"/>
          </p:nvPr>
        </p:nvSpPr>
        <p:spPr>
          <a:xfrm>
            <a:off x="301752" y="1927098"/>
            <a:ext cx="3962400" cy="129616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a:p>
        </p:txBody>
      </p:sp>
      <p:sp>
        <p:nvSpPr>
          <p:cNvPr id="15" name="Rectangle 8"/>
          <p:cNvSpPr>
            <a:spLocks noGrp="1"/>
          </p:cNvSpPr>
          <p:nvPr>
            <p:ph type="body" sz="quarter" idx="19" hasCustomPrompt="1"/>
          </p:nvPr>
        </p:nvSpPr>
        <p:spPr>
          <a:xfrm>
            <a:off x="304800" y="3218688"/>
            <a:ext cx="3962400" cy="171450"/>
          </a:xfrm>
          <a:solidFill>
            <a:schemeClr val="accent6">
              <a:shade val="75000"/>
            </a:schemeClr>
          </a:solidFill>
        </p:spPr>
        <p:txBody>
          <a:bodyPr/>
          <a:lstStyle>
            <a:lvl1pPr eaLnBrk="1" latinLnBrk="0" hangingPunct="1">
              <a:defRPr kumimoji="0" lang="it-IT" b="1">
                <a:solidFill>
                  <a:schemeClr val="bg1"/>
                </a:solidFill>
              </a:defRPr>
            </a:lvl1pPr>
            <a:extLst/>
          </a:lstStyle>
          <a:p>
            <a:pPr lvl="0"/>
            <a:r>
              <a:rPr kumimoji="0" lang="it-IT"/>
              <a:t>Fare clic per inserire l'intestazione</a:t>
            </a:r>
          </a:p>
        </p:txBody>
      </p:sp>
      <p:sp>
        <p:nvSpPr>
          <p:cNvPr id="16" name="Rectangle 11"/>
          <p:cNvSpPr>
            <a:spLocks noGrp="1"/>
          </p:cNvSpPr>
          <p:nvPr>
            <p:ph sz="quarter" idx="20"/>
          </p:nvPr>
        </p:nvSpPr>
        <p:spPr>
          <a:xfrm>
            <a:off x="304800" y="3390138"/>
            <a:ext cx="3962400" cy="129616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a:p>
        </p:txBody>
      </p:sp>
      <p:sp>
        <p:nvSpPr>
          <p:cNvPr id="5" name="Segnaposto data 4"/>
          <p:cNvSpPr>
            <a:spLocks noGrp="1"/>
          </p:cNvSpPr>
          <p:nvPr>
            <p:ph type="dt" sz="half" idx="21"/>
          </p:nvPr>
        </p:nvSpPr>
        <p:spPr/>
        <p:txBody>
          <a:bodyPr/>
          <a:lstStyle/>
          <a:p>
            <a:fld id="{ED7B6BAE-CDB9-4505-BFEF-FC9EB5F10946}" type="datetime1">
              <a:rPr lang="it-IT" smtClean="0"/>
              <a:t>08/09/22</a:t>
            </a:fld>
            <a:endParaRPr lang="it-IT"/>
          </a:p>
        </p:txBody>
      </p:sp>
      <p:sp>
        <p:nvSpPr>
          <p:cNvPr id="6" name="Segnaposto piè di pagina 5"/>
          <p:cNvSpPr>
            <a:spLocks noGrp="1"/>
          </p:cNvSpPr>
          <p:nvPr>
            <p:ph type="ftr" sz="quarter" idx="22"/>
          </p:nvPr>
        </p:nvSpPr>
        <p:spPr/>
        <p:txBody>
          <a:bodyPr/>
          <a:lstStyle/>
          <a:p>
            <a:endParaRPr lang="it-IT"/>
          </a:p>
        </p:txBody>
      </p:sp>
      <p:sp>
        <p:nvSpPr>
          <p:cNvPr id="7" name="Segnaposto numero diapositiva 6"/>
          <p:cNvSpPr>
            <a:spLocks noGrp="1"/>
          </p:cNvSpPr>
          <p:nvPr>
            <p:ph type="sldNum" sz="quarter" idx="23"/>
          </p:nvPr>
        </p:nvSpPr>
        <p:spPr/>
        <p:txBody>
          <a:bodyPr/>
          <a:lstStyle/>
          <a:p>
            <a:fld id="{4CD8D948-891A-478E-862E-CABD9B1132DF}" type="slidenum">
              <a:rPr lang="it-IT" smtClean="0"/>
              <a:t>‹N›</a:t>
            </a:fld>
            <a:endParaRPr lang="it-IT"/>
          </a:p>
        </p:txBody>
      </p:sp>
    </p:spTree>
    <p:extLst>
      <p:ext uri="{BB962C8B-B14F-4D97-AF65-F5344CB8AC3E}">
        <p14:creationId xmlns:p14="http://schemas.microsoft.com/office/powerpoint/2010/main" val="198604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733490F-0923-8D45-B5CA-6B48D918C25C}" type="datetimeFigureOut">
              <a:rPr lang="it-IT" smtClean="0"/>
              <a:t>08/09/22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346191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733490F-0923-8D45-B5CA-6B48D918C25C}" type="datetimeFigureOut">
              <a:rPr lang="it-IT" smtClean="0"/>
              <a:t>08/09/22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231177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733490F-0923-8D45-B5CA-6B48D918C25C}" type="datetimeFigureOut">
              <a:rPr lang="it-IT" smtClean="0"/>
              <a:t>08/09/22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24872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733490F-0923-8D45-B5CA-6B48D918C25C}" type="datetimeFigureOut">
              <a:rPr lang="it-IT" smtClean="0"/>
              <a:t>08/09/22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159921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733490F-0923-8D45-B5CA-6B48D918C25C}" type="datetimeFigureOut">
              <a:rPr lang="it-IT" smtClean="0"/>
              <a:t>08/09/22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379791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733490F-0923-8D45-B5CA-6B48D918C25C}" type="datetimeFigureOut">
              <a:rPr lang="it-IT" smtClean="0"/>
              <a:t>08/09/22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22940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733490F-0923-8D45-B5CA-6B48D918C25C}" type="datetimeFigureOut">
              <a:rPr lang="it-IT" smtClean="0"/>
              <a:t>08/09/22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193070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733490F-0923-8D45-B5CA-6B48D918C25C}" type="datetimeFigureOut">
              <a:rPr lang="it-IT" smtClean="0"/>
              <a:t>08/09/22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FB77C69-AFFA-1E40-9B45-095566B23A5C}" type="slidenum">
              <a:rPr lang="it-IT" smtClean="0"/>
              <a:t>‹N›</a:t>
            </a:fld>
            <a:endParaRPr lang="it-IT"/>
          </a:p>
        </p:txBody>
      </p:sp>
    </p:spTree>
    <p:extLst>
      <p:ext uri="{BB962C8B-B14F-4D97-AF65-F5344CB8AC3E}">
        <p14:creationId xmlns:p14="http://schemas.microsoft.com/office/powerpoint/2010/main" val="39411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90F-0923-8D45-B5CA-6B48D918C25C}" type="datetimeFigureOut">
              <a:rPr lang="it-IT" smtClean="0"/>
              <a:t>08/09/22</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FB77C69-AFFA-1E40-9B45-095566B23A5C}" type="slidenum">
              <a:rPr lang="it-IT" smtClean="0"/>
              <a:t>‹N›</a:t>
            </a:fld>
            <a:endParaRPr lang="it-IT"/>
          </a:p>
        </p:txBody>
      </p:sp>
    </p:spTree>
    <p:extLst>
      <p:ext uri="{BB962C8B-B14F-4D97-AF65-F5344CB8AC3E}">
        <p14:creationId xmlns:p14="http://schemas.microsoft.com/office/powerpoint/2010/main" val="3620471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2.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image" Target="../media/image32.jpeg"/><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png"/><Relationship Id="rId14" Type="http://schemas.openxmlformats.org/officeDocument/2006/relationships/image" Target="../media/image43.tif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477D2CC-66AB-4769-B2A5-DFCB244EBBEC}"/>
              </a:ext>
            </a:extLst>
          </p:cNvPr>
          <p:cNvPicPr>
            <a:picLocks noChangeAspect="1"/>
          </p:cNvPicPr>
          <p:nvPr/>
        </p:nvPicPr>
        <p:blipFill>
          <a:blip r:embed="rId3"/>
          <a:stretch>
            <a:fillRect/>
          </a:stretch>
        </p:blipFill>
        <p:spPr>
          <a:xfrm>
            <a:off x="265663" y="-14176"/>
            <a:ext cx="8658324" cy="4875013"/>
          </a:xfrm>
          <a:prstGeom prst="rect">
            <a:avLst/>
          </a:prstGeom>
        </p:spPr>
      </p:pic>
      <p:sp>
        <p:nvSpPr>
          <p:cNvPr id="2" name="CasellaDiTesto 1"/>
          <p:cNvSpPr txBox="1"/>
          <p:nvPr/>
        </p:nvSpPr>
        <p:spPr>
          <a:xfrm>
            <a:off x="90580" y="3666429"/>
            <a:ext cx="4601560" cy="892552"/>
          </a:xfrm>
          <a:prstGeom prst="rect">
            <a:avLst/>
          </a:prstGeom>
          <a:noFill/>
        </p:spPr>
        <p:txBody>
          <a:bodyPr wrap="square" rtlCol="0">
            <a:spAutoFit/>
          </a:bodyPr>
          <a:lstStyle/>
          <a:p>
            <a:pPr algn="ctr"/>
            <a:r>
              <a:rPr lang="it-IT" sz="2800" dirty="0">
                <a:solidFill>
                  <a:srgbClr val="0070C0"/>
                </a:solidFill>
              </a:rPr>
              <a:t>Ing. Armando Zambrano</a:t>
            </a:r>
          </a:p>
          <a:p>
            <a:pPr algn="ctr"/>
            <a:r>
              <a:rPr lang="it-IT" sz="1200" dirty="0">
                <a:solidFill>
                  <a:srgbClr val="0070C0"/>
                </a:solidFill>
              </a:rPr>
              <a:t>(</a:t>
            </a:r>
            <a:r>
              <a:rPr lang="it-IT" sz="1200" i="1" dirty="0">
                <a:solidFill>
                  <a:srgbClr val="0070C0"/>
                </a:solidFill>
              </a:rPr>
              <a:t>Coordinatore Rete Professioni Tecniche</a:t>
            </a:r>
            <a:r>
              <a:rPr lang="it-IT" sz="1200" dirty="0">
                <a:solidFill>
                  <a:srgbClr val="0070C0"/>
                </a:solidFill>
              </a:rPr>
              <a:t> e </a:t>
            </a:r>
            <a:r>
              <a:rPr lang="it-IT" sz="1200" i="1" dirty="0">
                <a:solidFill>
                  <a:srgbClr val="0070C0"/>
                </a:solidFill>
              </a:rPr>
              <a:t>Presidente Consiglio Nazionale Ingegneri</a:t>
            </a:r>
            <a:r>
              <a:rPr lang="it-IT" sz="1200" dirty="0">
                <a:solidFill>
                  <a:srgbClr val="0070C0"/>
                </a:solidFill>
              </a:rPr>
              <a:t>)</a:t>
            </a:r>
          </a:p>
        </p:txBody>
      </p:sp>
    </p:spTree>
    <p:extLst>
      <p:ext uri="{BB962C8B-B14F-4D97-AF65-F5344CB8AC3E}">
        <p14:creationId xmlns:p14="http://schemas.microsoft.com/office/powerpoint/2010/main" val="1533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3"/>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23837" y="171450"/>
            <a:ext cx="8229600" cy="857250"/>
          </a:xfrm>
        </p:spPr>
        <p:txBody>
          <a:bodyPr>
            <a:noAutofit/>
          </a:bodyPr>
          <a:lstStyle/>
          <a:p>
            <a:r>
              <a:rPr lang="it-IT" sz="3200" dirty="0">
                <a:solidFill>
                  <a:srgbClr val="FF0000"/>
                </a:solidFill>
              </a:rPr>
              <a:t>Momenti significativi</a:t>
            </a:r>
            <a:br>
              <a:rPr lang="it-IT" sz="2000" dirty="0">
                <a:solidFill>
                  <a:srgbClr val="FF0000"/>
                </a:solidFill>
              </a:rPr>
            </a:br>
            <a:r>
              <a:rPr lang="it-IT" sz="2000" dirty="0">
                <a:solidFill>
                  <a:srgbClr val="FF0000"/>
                </a:solidFill>
              </a:rPr>
              <a:t>L’impegno dell’RPT norme in materia di lavori pubblici parte da lontano</a:t>
            </a:r>
          </a:p>
        </p:txBody>
      </p:sp>
      <p:pic>
        <p:nvPicPr>
          <p:cNvPr id="5" name="Immagine 4">
            <a:extLst>
              <a:ext uri="{FF2B5EF4-FFF2-40B4-BE49-F238E27FC236}">
                <a16:creationId xmlns:a16="http://schemas.microsoft.com/office/drawing/2014/main" id="{3F99C0BB-3D9D-80CD-4599-621F8C36ADCD}"/>
              </a:ext>
            </a:extLst>
          </p:cNvPr>
          <p:cNvPicPr>
            <a:picLocks noChangeAspect="1"/>
          </p:cNvPicPr>
          <p:nvPr/>
        </p:nvPicPr>
        <p:blipFill>
          <a:blip r:embed="rId4"/>
          <a:stretch>
            <a:fillRect/>
          </a:stretch>
        </p:blipFill>
        <p:spPr>
          <a:xfrm>
            <a:off x="920943" y="1022142"/>
            <a:ext cx="7156257" cy="4121358"/>
          </a:xfrm>
          <a:prstGeom prst="rect">
            <a:avLst/>
          </a:prstGeom>
        </p:spPr>
      </p:pic>
    </p:spTree>
    <p:extLst>
      <p:ext uri="{BB962C8B-B14F-4D97-AF65-F5344CB8AC3E}">
        <p14:creationId xmlns:p14="http://schemas.microsoft.com/office/powerpoint/2010/main" val="322896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78266" y="205979"/>
            <a:ext cx="8229600" cy="857250"/>
          </a:xfrm>
        </p:spPr>
        <p:txBody>
          <a:bodyPr>
            <a:noAutofit/>
          </a:bodyPr>
          <a:lstStyle/>
          <a:p>
            <a:r>
              <a:rPr lang="it-IT" sz="2400" dirty="0">
                <a:solidFill>
                  <a:srgbClr val="FF0000"/>
                </a:solidFill>
              </a:rPr>
              <a:t>Il diritto all’equo compenso: una battaglia portata avanti dal novembre del 2017 – finalmente un cambio di paradigma </a:t>
            </a:r>
          </a:p>
        </p:txBody>
      </p:sp>
      <p:pic>
        <p:nvPicPr>
          <p:cNvPr id="5" name="Immagine 4">
            <a:extLst>
              <a:ext uri="{FF2B5EF4-FFF2-40B4-BE49-F238E27FC236}">
                <a16:creationId xmlns:a16="http://schemas.microsoft.com/office/drawing/2014/main" id="{DB592968-283A-6853-C434-5577107F8253}"/>
              </a:ext>
            </a:extLst>
          </p:cNvPr>
          <p:cNvPicPr>
            <a:picLocks noChangeAspect="1"/>
          </p:cNvPicPr>
          <p:nvPr/>
        </p:nvPicPr>
        <p:blipFill>
          <a:blip r:embed="rId3"/>
          <a:stretch>
            <a:fillRect/>
          </a:stretch>
        </p:blipFill>
        <p:spPr>
          <a:xfrm>
            <a:off x="3581400" y="2852912"/>
            <a:ext cx="5480956" cy="2033005"/>
          </a:xfrm>
          <a:prstGeom prst="rect">
            <a:avLst/>
          </a:prstGeom>
        </p:spPr>
      </p:pic>
      <p:pic>
        <p:nvPicPr>
          <p:cNvPr id="7" name="Immagine 6">
            <a:extLst>
              <a:ext uri="{FF2B5EF4-FFF2-40B4-BE49-F238E27FC236}">
                <a16:creationId xmlns:a16="http://schemas.microsoft.com/office/drawing/2014/main" id="{D29F2A86-136F-D743-3400-500D013515BD}"/>
              </a:ext>
            </a:extLst>
          </p:cNvPr>
          <p:cNvPicPr>
            <a:picLocks noChangeAspect="1"/>
          </p:cNvPicPr>
          <p:nvPr/>
        </p:nvPicPr>
        <p:blipFill>
          <a:blip r:embed="rId4"/>
          <a:stretch>
            <a:fillRect/>
          </a:stretch>
        </p:blipFill>
        <p:spPr>
          <a:xfrm>
            <a:off x="0" y="1168029"/>
            <a:ext cx="5303897" cy="2182758"/>
          </a:xfrm>
          <a:prstGeom prst="rect">
            <a:avLst/>
          </a:prstGeom>
        </p:spPr>
      </p:pic>
      <p:pic>
        <p:nvPicPr>
          <p:cNvPr id="6" name="Immagine 5">
            <a:extLst>
              <a:ext uri="{FF2B5EF4-FFF2-40B4-BE49-F238E27FC236}">
                <a16:creationId xmlns:a16="http://schemas.microsoft.com/office/drawing/2014/main" id="{1C4343F2-F5DC-AF82-44C4-F0AFE1C4B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423" y="1063229"/>
            <a:ext cx="3039428" cy="2026285"/>
          </a:xfrm>
          <a:prstGeom prst="rect">
            <a:avLst/>
          </a:prstGeom>
          <a:effectLst>
            <a:softEdge rad="127000"/>
          </a:effectLst>
        </p:spPr>
      </p:pic>
      <p:pic>
        <p:nvPicPr>
          <p:cNvPr id="9" name="Immagine 8">
            <a:extLst>
              <a:ext uri="{FF2B5EF4-FFF2-40B4-BE49-F238E27FC236}">
                <a16:creationId xmlns:a16="http://schemas.microsoft.com/office/drawing/2014/main" id="{29308BF6-DCB3-9D9C-A3EC-4F4BBDF7A1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54206"/>
            <a:ext cx="3036876" cy="1889294"/>
          </a:xfrm>
          <a:prstGeom prst="rect">
            <a:avLst/>
          </a:prstGeom>
          <a:effectLst>
            <a:softEdge rad="127000"/>
          </a:effectLst>
        </p:spPr>
      </p:pic>
    </p:spTree>
    <p:extLst>
      <p:ext uri="{BB962C8B-B14F-4D97-AF65-F5344CB8AC3E}">
        <p14:creationId xmlns:p14="http://schemas.microsoft.com/office/powerpoint/2010/main" val="5637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18395" y="146832"/>
            <a:ext cx="7575777" cy="901772"/>
          </a:xfrm>
        </p:spPr>
        <p:txBody>
          <a:bodyPr>
            <a:noAutofit/>
          </a:bodyPr>
          <a:lstStyle/>
          <a:p>
            <a:r>
              <a:rPr lang="it-IT" sz="2400" dirty="0">
                <a:solidFill>
                  <a:srgbClr val="FF0000"/>
                </a:solidFill>
              </a:rPr>
              <a:t>Nella fase più acuta della pandemia da Covid 19 (marzo-maggio 2020) l’RPT ed il CUP sono stati interlocutori del Governo per la tutela delle diverse categorie professionali</a:t>
            </a:r>
          </a:p>
        </p:txBody>
      </p:sp>
      <p:pic>
        <p:nvPicPr>
          <p:cNvPr id="4" name="Immagine 3">
            <a:extLst>
              <a:ext uri="{FF2B5EF4-FFF2-40B4-BE49-F238E27FC236}">
                <a16:creationId xmlns:a16="http://schemas.microsoft.com/office/drawing/2014/main" id="{E936F9E7-7A7B-CC38-7349-3C7B5BEE47B6}"/>
              </a:ext>
            </a:extLst>
          </p:cNvPr>
          <p:cNvPicPr>
            <a:picLocks noChangeAspect="1"/>
          </p:cNvPicPr>
          <p:nvPr/>
        </p:nvPicPr>
        <p:blipFill>
          <a:blip r:embed="rId3"/>
          <a:stretch>
            <a:fillRect/>
          </a:stretch>
        </p:blipFill>
        <p:spPr>
          <a:xfrm>
            <a:off x="533398" y="1107751"/>
            <a:ext cx="2973657" cy="3877906"/>
          </a:xfrm>
          <a:prstGeom prst="rect">
            <a:avLst/>
          </a:prstGeom>
        </p:spPr>
      </p:pic>
      <p:sp>
        <p:nvSpPr>
          <p:cNvPr id="5" name="CasellaDiTesto 4">
            <a:extLst>
              <a:ext uri="{FF2B5EF4-FFF2-40B4-BE49-F238E27FC236}">
                <a16:creationId xmlns:a16="http://schemas.microsoft.com/office/drawing/2014/main" id="{C0C6B68F-F1B7-E32D-5C73-CE1ABEC2B2B4}"/>
              </a:ext>
            </a:extLst>
          </p:cNvPr>
          <p:cNvSpPr txBox="1"/>
          <p:nvPr/>
        </p:nvSpPr>
        <p:spPr>
          <a:xfrm>
            <a:off x="3619500" y="1692729"/>
            <a:ext cx="3940629" cy="3046988"/>
          </a:xfrm>
          <a:prstGeom prst="rect">
            <a:avLst/>
          </a:prstGeom>
          <a:noFill/>
        </p:spPr>
        <p:txBody>
          <a:bodyPr wrap="square" rtlCol="0">
            <a:spAutoFit/>
          </a:bodyPr>
          <a:lstStyle/>
          <a:p>
            <a:r>
              <a:rPr lang="it-IT" sz="3200" dirty="0">
                <a:solidFill>
                  <a:srgbClr val="FF0000"/>
                </a:solidFill>
              </a:rPr>
              <a:t>Un Manifesto in 10 punti per tutelare i professionisti italiani e per proporre un piano per la ripresa economica e sociale</a:t>
            </a:r>
          </a:p>
        </p:txBody>
      </p:sp>
    </p:spTree>
    <p:extLst>
      <p:ext uri="{BB962C8B-B14F-4D97-AF65-F5344CB8AC3E}">
        <p14:creationId xmlns:p14="http://schemas.microsoft.com/office/powerpoint/2010/main" val="19656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78266" y="205979"/>
            <a:ext cx="8229600" cy="857250"/>
          </a:xfrm>
        </p:spPr>
        <p:txBody>
          <a:bodyPr>
            <a:noAutofit/>
          </a:bodyPr>
          <a:lstStyle/>
          <a:p>
            <a:r>
              <a:rPr lang="it-IT" sz="2800" dirty="0">
                <a:solidFill>
                  <a:srgbClr val="FF0000"/>
                </a:solidFill>
              </a:rPr>
              <a:t>A giugno 2020 l’RPT partecipa insieme al CUP agli Stati Generali dell’Economia con proposte per la ripresa economica</a:t>
            </a:r>
          </a:p>
        </p:txBody>
      </p:sp>
      <p:pic>
        <p:nvPicPr>
          <p:cNvPr id="6" name="Immagine 5">
            <a:extLst>
              <a:ext uri="{FF2B5EF4-FFF2-40B4-BE49-F238E27FC236}">
                <a16:creationId xmlns:a16="http://schemas.microsoft.com/office/drawing/2014/main" id="{0263783A-D74A-1295-A72F-CEC5A44A8B33}"/>
              </a:ext>
            </a:extLst>
          </p:cNvPr>
          <p:cNvPicPr>
            <a:picLocks noChangeAspect="1"/>
          </p:cNvPicPr>
          <p:nvPr/>
        </p:nvPicPr>
        <p:blipFill>
          <a:blip r:embed="rId3"/>
          <a:stretch>
            <a:fillRect/>
          </a:stretch>
        </p:blipFill>
        <p:spPr>
          <a:xfrm>
            <a:off x="106325" y="1063229"/>
            <a:ext cx="2779167" cy="3977010"/>
          </a:xfrm>
          <a:prstGeom prst="rect">
            <a:avLst/>
          </a:prstGeom>
        </p:spPr>
      </p:pic>
      <p:pic>
        <p:nvPicPr>
          <p:cNvPr id="8" name="Immagine 7">
            <a:extLst>
              <a:ext uri="{FF2B5EF4-FFF2-40B4-BE49-F238E27FC236}">
                <a16:creationId xmlns:a16="http://schemas.microsoft.com/office/drawing/2014/main" id="{9941E755-1BA5-0829-6BEB-0EF7A13ECE33}"/>
              </a:ext>
            </a:extLst>
          </p:cNvPr>
          <p:cNvPicPr>
            <a:picLocks noChangeAspect="1"/>
          </p:cNvPicPr>
          <p:nvPr/>
        </p:nvPicPr>
        <p:blipFill>
          <a:blip r:embed="rId4"/>
          <a:stretch>
            <a:fillRect/>
          </a:stretch>
        </p:blipFill>
        <p:spPr>
          <a:xfrm>
            <a:off x="6016168" y="887503"/>
            <a:ext cx="2930151" cy="4120243"/>
          </a:xfrm>
          <a:prstGeom prst="rect">
            <a:avLst/>
          </a:prstGeom>
        </p:spPr>
      </p:pic>
      <p:pic>
        <p:nvPicPr>
          <p:cNvPr id="5" name="Immagine 4">
            <a:extLst>
              <a:ext uri="{FF2B5EF4-FFF2-40B4-BE49-F238E27FC236}">
                <a16:creationId xmlns:a16="http://schemas.microsoft.com/office/drawing/2014/main" id="{9D90AC64-70ED-8458-5CC5-37243EA6A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805" y="2429867"/>
            <a:ext cx="3343539" cy="2507654"/>
          </a:xfrm>
          <a:prstGeom prst="rect">
            <a:avLst/>
          </a:prstGeom>
          <a:effectLst>
            <a:softEdge rad="127000"/>
          </a:effectLst>
        </p:spPr>
      </p:pic>
    </p:spTree>
    <p:extLst>
      <p:ext uri="{BB962C8B-B14F-4D97-AF65-F5344CB8AC3E}">
        <p14:creationId xmlns:p14="http://schemas.microsoft.com/office/powerpoint/2010/main" val="41115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769255F-92E4-EA6C-C06C-C24988573B1D}"/>
              </a:ext>
            </a:extLst>
          </p:cNvPr>
          <p:cNvSpPr txBox="1"/>
          <p:nvPr/>
        </p:nvSpPr>
        <p:spPr>
          <a:xfrm>
            <a:off x="211156" y="86787"/>
            <a:ext cx="8080789" cy="843564"/>
          </a:xfrm>
          <a:prstGeom prst="rect">
            <a:avLst/>
          </a:prstGeom>
          <a:noFill/>
        </p:spPr>
        <p:txBody>
          <a:bodyPr wrap="square">
            <a:spAutoFit/>
          </a:bodyPr>
          <a:lstStyle/>
          <a:p>
            <a:pPr>
              <a:lnSpc>
                <a:spcPct val="120000"/>
              </a:lnSpc>
              <a:spcAft>
                <a:spcPts val="525"/>
              </a:spcAft>
            </a:pPr>
            <a:r>
              <a:rPr lang="it-IT" sz="4500" kern="100" dirty="0">
                <a:solidFill>
                  <a:srgbClr val="FF0000"/>
                </a:solidFill>
                <a:latin typeface="Century Gothic" panose="020B0502020202020204" pitchFamily="34" charset="0"/>
                <a:ea typeface="SimSun" panose="02010600030101010101" pitchFamily="2" charset="-122"/>
                <a:cs typeface="Lucida Sans" panose="020B0602040502020204" pitchFamily="34" charset="0"/>
              </a:rPr>
              <a:t>Contributi dell’RPT al PNRR</a:t>
            </a:r>
          </a:p>
        </p:txBody>
      </p:sp>
      <p:sp>
        <p:nvSpPr>
          <p:cNvPr id="8" name="CasellaDiTesto 7">
            <a:extLst>
              <a:ext uri="{FF2B5EF4-FFF2-40B4-BE49-F238E27FC236}">
                <a16:creationId xmlns:a16="http://schemas.microsoft.com/office/drawing/2014/main" id="{267F896B-DFD0-713A-05F8-1047FD4EA6B1}"/>
              </a:ext>
            </a:extLst>
          </p:cNvPr>
          <p:cNvSpPr txBox="1"/>
          <p:nvPr/>
        </p:nvSpPr>
        <p:spPr>
          <a:xfrm>
            <a:off x="3311236" y="907300"/>
            <a:ext cx="5486879" cy="1173783"/>
          </a:xfrm>
          <a:prstGeom prst="rect">
            <a:avLst/>
          </a:prstGeom>
          <a:noFill/>
        </p:spPr>
        <p:txBody>
          <a:bodyPr wrap="square">
            <a:spAutoFit/>
          </a:bodyPr>
          <a:lstStyle/>
          <a:p>
            <a:pPr>
              <a:lnSpc>
                <a:spcPct val="120000"/>
              </a:lnSpc>
              <a:spcBef>
                <a:spcPts val="450"/>
              </a:spcBef>
              <a:spcAft>
                <a:spcPts val="900"/>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Nel documento ufficiale del Governo sul </a:t>
            </a:r>
            <a:r>
              <a:rPr lang="it-IT" sz="1500" kern="100" dirty="0">
                <a:solidFill>
                  <a:srgbClr val="C00000"/>
                </a:solidFill>
                <a:latin typeface="Century Gothic" panose="020B0502020202020204" pitchFamily="34" charset="0"/>
                <a:ea typeface="SimSun" panose="02010600030101010101" pitchFamily="2" charset="-122"/>
                <a:cs typeface="Lucida Sans" panose="020B0602040502020204" pitchFamily="34" charset="0"/>
              </a:rPr>
              <a:t>PNRR</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 (Piano Nazionale di Resistenza e Resilienza) elaborato nel 2021 la RPT è stato l’unico organo di rappresentanza dei professionisti italiani citato esplicitamente.</a:t>
            </a:r>
          </a:p>
        </p:txBody>
      </p:sp>
      <p:pic>
        <p:nvPicPr>
          <p:cNvPr id="4" name="Immagine 3">
            <a:extLst>
              <a:ext uri="{FF2B5EF4-FFF2-40B4-BE49-F238E27FC236}">
                <a16:creationId xmlns:a16="http://schemas.microsoft.com/office/drawing/2014/main" id="{73DA92AA-6D97-94BD-8550-C47E8CD8F545}"/>
              </a:ext>
            </a:extLst>
          </p:cNvPr>
          <p:cNvPicPr>
            <a:picLocks noChangeAspect="1"/>
          </p:cNvPicPr>
          <p:nvPr/>
        </p:nvPicPr>
        <p:blipFill rotWithShape="1">
          <a:blip r:embed="rId2">
            <a:extLst>
              <a:ext uri="{28A0092B-C50C-407E-A947-70E740481C1C}">
                <a14:useLocalDpi xmlns:a14="http://schemas.microsoft.com/office/drawing/2010/main" val="0"/>
              </a:ext>
            </a:extLst>
          </a:blip>
          <a:srcRect t="267"/>
          <a:stretch/>
        </p:blipFill>
        <p:spPr>
          <a:xfrm>
            <a:off x="276612" y="965579"/>
            <a:ext cx="2932262" cy="3897367"/>
          </a:xfrm>
          <a:prstGeom prst="rect">
            <a:avLst/>
          </a:prstGeom>
          <a:effectLst>
            <a:softEdge rad="127000"/>
          </a:effectLst>
        </p:spPr>
      </p:pic>
      <p:sp>
        <p:nvSpPr>
          <p:cNvPr id="9" name="CasellaDiTesto 8">
            <a:extLst>
              <a:ext uri="{FF2B5EF4-FFF2-40B4-BE49-F238E27FC236}">
                <a16:creationId xmlns:a16="http://schemas.microsoft.com/office/drawing/2014/main" id="{439E5574-B3C1-7414-8988-9F81902A6F10}"/>
              </a:ext>
            </a:extLst>
          </p:cNvPr>
          <p:cNvSpPr txBox="1"/>
          <p:nvPr/>
        </p:nvSpPr>
        <p:spPr>
          <a:xfrm>
            <a:off x="3311236" y="2453741"/>
            <a:ext cx="5521037" cy="2281778"/>
          </a:xfrm>
          <a:prstGeom prst="rect">
            <a:avLst/>
          </a:prstGeom>
          <a:noFill/>
        </p:spPr>
        <p:txBody>
          <a:bodyPr wrap="square">
            <a:spAutoFit/>
          </a:bodyPr>
          <a:lstStyle/>
          <a:p>
            <a:pPr>
              <a:lnSpc>
                <a:spcPct val="120000"/>
              </a:lnSpc>
              <a:spcBef>
                <a:spcPts val="450"/>
              </a:spcBef>
              <a:spcAft>
                <a:spcPts val="900"/>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Inoltre, </a:t>
            </a:r>
            <a:r>
              <a:rPr lang="it-IT" sz="1500" kern="100" dirty="0" err="1">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Professionitaliane</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 </a:t>
            </a:r>
            <a:r>
              <a:rPr lang="it-IT" sz="1500" kern="100" dirty="0">
                <a:solidFill>
                  <a:srgbClr val="C00000"/>
                </a:solidFill>
                <a:latin typeface="Century Gothic" panose="020B0502020202020204" pitchFamily="34" charset="0"/>
                <a:ea typeface="SimSun" panose="02010600030101010101" pitchFamily="2" charset="-122"/>
                <a:cs typeface="Lucida Sans" panose="020B0602040502020204" pitchFamily="34" charset="0"/>
              </a:rPr>
              <a:t>in rappresentanza del CUP e RPT, </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 ha sottoscritto nel 2021 uno storico accordo con il Ministro della Pubblica Amministrazione Renato Brunetta, in seguito al quale il database di profili professionali contenuti in Working è diventato parte integrante del portale di reclutamento </a:t>
            </a:r>
            <a:r>
              <a:rPr lang="it-IT" sz="1500" kern="100" dirty="0" err="1">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InPA</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 con il quale il Ministero ha avviato il processo di selezione di personale tecnico da inserire nella P.A</a:t>
            </a:r>
          </a:p>
        </p:txBody>
      </p:sp>
      <p:pic>
        <p:nvPicPr>
          <p:cNvPr id="10" name="Immagine 9">
            <a:extLst>
              <a:ext uri="{FF2B5EF4-FFF2-40B4-BE49-F238E27FC236}">
                <a16:creationId xmlns:a16="http://schemas.microsoft.com/office/drawing/2014/main" id="{E6196CA3-51A7-D577-3A16-B3C7CCC07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868" y="4789167"/>
            <a:ext cx="719374" cy="260353"/>
          </a:xfrm>
          <a:prstGeom prst="rect">
            <a:avLst/>
          </a:prstGeom>
        </p:spPr>
      </p:pic>
    </p:spTree>
    <p:extLst>
      <p:ext uri="{BB962C8B-B14F-4D97-AF65-F5344CB8AC3E}">
        <p14:creationId xmlns:p14="http://schemas.microsoft.com/office/powerpoint/2010/main" val="200655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70F98D-EB08-B8FC-6D4F-D85E478EDCB1}"/>
              </a:ext>
            </a:extLst>
          </p:cNvPr>
          <p:cNvSpPr>
            <a:spLocks noGrp="1"/>
          </p:cNvSpPr>
          <p:nvPr>
            <p:ph type="title"/>
          </p:nvPr>
        </p:nvSpPr>
        <p:spPr/>
        <p:txBody>
          <a:bodyPr>
            <a:noAutofit/>
          </a:bodyPr>
          <a:lstStyle/>
          <a:p>
            <a:r>
              <a:rPr lang="it-IT" sz="2800" dirty="0">
                <a:solidFill>
                  <a:srgbClr val="FF0000"/>
                </a:solidFill>
              </a:rPr>
              <a:t>I Documenti e le Audizioni </a:t>
            </a:r>
            <a:br>
              <a:rPr lang="it-IT" sz="2800" dirty="0">
                <a:solidFill>
                  <a:srgbClr val="FF0000"/>
                </a:solidFill>
              </a:rPr>
            </a:br>
            <a:r>
              <a:rPr lang="it-IT" sz="2000" dirty="0">
                <a:solidFill>
                  <a:srgbClr val="FF0000"/>
                </a:solidFill>
              </a:rPr>
              <a:t>Nel 2021 L’RPT ha lavorato ad una serie di proposte di intervento nell’ambito del PNRR attraverso Cantiere Recovery </a:t>
            </a:r>
            <a:r>
              <a:rPr lang="it-IT" sz="2000" dirty="0" err="1">
                <a:solidFill>
                  <a:srgbClr val="FF0000"/>
                </a:solidFill>
              </a:rPr>
              <a:t>Nextgen</a:t>
            </a:r>
            <a:endParaRPr lang="it-IT" sz="2000" dirty="0">
              <a:solidFill>
                <a:srgbClr val="FF0000"/>
              </a:solidFill>
            </a:endParaRPr>
          </a:p>
        </p:txBody>
      </p:sp>
      <p:pic>
        <p:nvPicPr>
          <p:cNvPr id="5" name="Immagine 4">
            <a:extLst>
              <a:ext uri="{FF2B5EF4-FFF2-40B4-BE49-F238E27FC236}">
                <a16:creationId xmlns:a16="http://schemas.microsoft.com/office/drawing/2014/main" id="{29828C8D-0A77-1A7A-2179-A2C1F5395EC0}"/>
              </a:ext>
            </a:extLst>
          </p:cNvPr>
          <p:cNvPicPr>
            <a:picLocks noChangeAspect="1"/>
          </p:cNvPicPr>
          <p:nvPr/>
        </p:nvPicPr>
        <p:blipFill>
          <a:blip r:embed="rId2"/>
          <a:stretch>
            <a:fillRect/>
          </a:stretch>
        </p:blipFill>
        <p:spPr>
          <a:xfrm>
            <a:off x="2352935" y="3875484"/>
            <a:ext cx="1491550" cy="1149398"/>
          </a:xfrm>
          <a:prstGeom prst="rect">
            <a:avLst/>
          </a:prstGeom>
        </p:spPr>
      </p:pic>
      <p:sp>
        <p:nvSpPr>
          <p:cNvPr id="4" name="Segnaposto contenuto 2">
            <a:extLst>
              <a:ext uri="{FF2B5EF4-FFF2-40B4-BE49-F238E27FC236}">
                <a16:creationId xmlns:a16="http://schemas.microsoft.com/office/drawing/2014/main" id="{E6582D41-8E58-2533-5327-EFBFCFCDF229}"/>
              </a:ext>
            </a:extLst>
          </p:cNvPr>
          <p:cNvSpPr txBox="1">
            <a:spLocks/>
          </p:cNvSpPr>
          <p:nvPr/>
        </p:nvSpPr>
        <p:spPr>
          <a:xfrm>
            <a:off x="333970" y="1268016"/>
            <a:ext cx="4238030" cy="2903517"/>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solidFill>
                  <a:srgbClr val="FF0000"/>
                </a:solidFill>
              </a:rPr>
              <a:t>Proposte di Riforma</a:t>
            </a:r>
          </a:p>
          <a:p>
            <a:r>
              <a:rPr lang="it-IT" dirty="0"/>
              <a:t>Lauree abilitanti e tirocini obbligatori</a:t>
            </a:r>
          </a:p>
          <a:p>
            <a:r>
              <a:rPr lang="it-IT" dirty="0"/>
              <a:t>Applicazione del principio di sussidiarietà dei professionisti</a:t>
            </a:r>
          </a:p>
          <a:p>
            <a:r>
              <a:rPr lang="it-IT" dirty="0"/>
              <a:t>Professioni 4.0</a:t>
            </a:r>
          </a:p>
          <a:p>
            <a:r>
              <a:rPr lang="it-IT" dirty="0"/>
              <a:t>Formazione e certificazione dei professionisti</a:t>
            </a:r>
          </a:p>
          <a:p>
            <a:r>
              <a:rPr lang="it-IT" dirty="0"/>
              <a:t>Presidi territoriali e professionisti di prossimità</a:t>
            </a:r>
          </a:p>
          <a:p>
            <a:r>
              <a:rPr lang="it-IT" dirty="0"/>
              <a:t>Piano per l’attuazione delle pari opportunità</a:t>
            </a:r>
          </a:p>
        </p:txBody>
      </p:sp>
      <p:pic>
        <p:nvPicPr>
          <p:cNvPr id="9" name="Immagine 8">
            <a:extLst>
              <a:ext uri="{FF2B5EF4-FFF2-40B4-BE49-F238E27FC236}">
                <a16:creationId xmlns:a16="http://schemas.microsoft.com/office/drawing/2014/main" id="{214795D5-D157-CA58-1BEB-03A40A961652}"/>
              </a:ext>
            </a:extLst>
          </p:cNvPr>
          <p:cNvPicPr>
            <a:picLocks noChangeAspect="1"/>
          </p:cNvPicPr>
          <p:nvPr/>
        </p:nvPicPr>
        <p:blipFill>
          <a:blip r:embed="rId3"/>
          <a:stretch>
            <a:fillRect/>
          </a:stretch>
        </p:blipFill>
        <p:spPr>
          <a:xfrm>
            <a:off x="4939646" y="1490110"/>
            <a:ext cx="3803580" cy="3500807"/>
          </a:xfrm>
          <a:prstGeom prst="rect">
            <a:avLst/>
          </a:prstGeom>
        </p:spPr>
      </p:pic>
      <p:sp>
        <p:nvSpPr>
          <p:cNvPr id="10" name="CasellaDiTesto 9">
            <a:extLst>
              <a:ext uri="{FF2B5EF4-FFF2-40B4-BE49-F238E27FC236}">
                <a16:creationId xmlns:a16="http://schemas.microsoft.com/office/drawing/2014/main" id="{1EDCCBEB-93E4-19B8-F9E9-FCE890BE5109}"/>
              </a:ext>
            </a:extLst>
          </p:cNvPr>
          <p:cNvSpPr txBox="1"/>
          <p:nvPr/>
        </p:nvSpPr>
        <p:spPr>
          <a:xfrm>
            <a:off x="5232771" y="1071198"/>
            <a:ext cx="3684298" cy="369332"/>
          </a:xfrm>
          <a:prstGeom prst="rect">
            <a:avLst/>
          </a:prstGeom>
          <a:noFill/>
        </p:spPr>
        <p:txBody>
          <a:bodyPr wrap="square" rtlCol="0">
            <a:spAutoFit/>
          </a:bodyPr>
          <a:lstStyle/>
          <a:p>
            <a:r>
              <a:rPr lang="it-IT" dirty="0">
                <a:solidFill>
                  <a:srgbClr val="FF0000"/>
                </a:solidFill>
              </a:rPr>
              <a:t>Linee di investimento per lo sviluppo</a:t>
            </a:r>
          </a:p>
        </p:txBody>
      </p:sp>
    </p:spTree>
    <p:extLst>
      <p:ext uri="{BB962C8B-B14F-4D97-AF65-F5344CB8AC3E}">
        <p14:creationId xmlns:p14="http://schemas.microsoft.com/office/powerpoint/2010/main" val="41306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174851" y="34530"/>
            <a:ext cx="8229600" cy="857250"/>
          </a:xfrm>
        </p:spPr>
        <p:txBody>
          <a:bodyPr>
            <a:noAutofit/>
          </a:bodyPr>
          <a:lstStyle/>
          <a:p>
            <a:r>
              <a:rPr lang="it-IT" sz="2400" dirty="0">
                <a:solidFill>
                  <a:srgbClr val="FF0000"/>
                </a:solidFill>
              </a:rPr>
              <a:t>Costante il nostro impegno per rendere più efficace </a:t>
            </a:r>
            <a:br>
              <a:rPr lang="it-IT" sz="2400" dirty="0">
                <a:solidFill>
                  <a:srgbClr val="FF0000"/>
                </a:solidFill>
              </a:rPr>
            </a:br>
            <a:r>
              <a:rPr lang="it-IT" sz="2400" dirty="0">
                <a:solidFill>
                  <a:srgbClr val="FF0000"/>
                </a:solidFill>
              </a:rPr>
              <a:t>un importante strumento di lavoro dei professionisti: </a:t>
            </a:r>
            <a:br>
              <a:rPr lang="it-IT" sz="2400" dirty="0">
                <a:solidFill>
                  <a:srgbClr val="FF0000"/>
                </a:solidFill>
              </a:rPr>
            </a:br>
            <a:r>
              <a:rPr lang="it-IT" sz="2400" dirty="0">
                <a:solidFill>
                  <a:srgbClr val="FF0000"/>
                </a:solidFill>
              </a:rPr>
              <a:t>il Codice dei Contratti Pubblici e la semplificazione</a:t>
            </a:r>
          </a:p>
        </p:txBody>
      </p:sp>
      <p:pic>
        <p:nvPicPr>
          <p:cNvPr id="6" name="Immagine 5">
            <a:extLst>
              <a:ext uri="{FF2B5EF4-FFF2-40B4-BE49-F238E27FC236}">
                <a16:creationId xmlns:a16="http://schemas.microsoft.com/office/drawing/2014/main" id="{2DEBF778-0CEF-A43B-167D-492C8250F1DC}"/>
              </a:ext>
            </a:extLst>
          </p:cNvPr>
          <p:cNvPicPr>
            <a:picLocks noChangeAspect="1"/>
          </p:cNvPicPr>
          <p:nvPr/>
        </p:nvPicPr>
        <p:blipFill>
          <a:blip r:embed="rId3"/>
          <a:stretch>
            <a:fillRect/>
          </a:stretch>
        </p:blipFill>
        <p:spPr>
          <a:xfrm>
            <a:off x="0" y="1248123"/>
            <a:ext cx="3625412" cy="3723928"/>
          </a:xfrm>
          <a:prstGeom prst="rect">
            <a:avLst/>
          </a:prstGeom>
        </p:spPr>
      </p:pic>
      <p:pic>
        <p:nvPicPr>
          <p:cNvPr id="5" name="Immagine 4">
            <a:extLst>
              <a:ext uri="{FF2B5EF4-FFF2-40B4-BE49-F238E27FC236}">
                <a16:creationId xmlns:a16="http://schemas.microsoft.com/office/drawing/2014/main" id="{DF2DAAA9-B4E3-D0C8-1AD6-7F00D817EB47}"/>
              </a:ext>
            </a:extLst>
          </p:cNvPr>
          <p:cNvPicPr>
            <a:picLocks noChangeAspect="1"/>
          </p:cNvPicPr>
          <p:nvPr/>
        </p:nvPicPr>
        <p:blipFill>
          <a:blip r:embed="rId4"/>
          <a:stretch>
            <a:fillRect/>
          </a:stretch>
        </p:blipFill>
        <p:spPr>
          <a:xfrm>
            <a:off x="4672116" y="1035327"/>
            <a:ext cx="3894577" cy="4108173"/>
          </a:xfrm>
          <a:prstGeom prst="rect">
            <a:avLst/>
          </a:prstGeom>
        </p:spPr>
      </p:pic>
    </p:spTree>
    <p:extLst>
      <p:ext uri="{BB962C8B-B14F-4D97-AF65-F5344CB8AC3E}">
        <p14:creationId xmlns:p14="http://schemas.microsoft.com/office/powerpoint/2010/main" val="290138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EE0FD8-F1D0-CF75-6DAE-FC31BBAB66C1}"/>
              </a:ext>
            </a:extLst>
          </p:cNvPr>
          <p:cNvPicPr>
            <a:picLocks noChangeAspect="1"/>
          </p:cNvPicPr>
          <p:nvPr/>
        </p:nvPicPr>
        <p:blipFill>
          <a:blip r:embed="rId2"/>
          <a:stretch>
            <a:fillRect/>
          </a:stretch>
        </p:blipFill>
        <p:spPr>
          <a:xfrm>
            <a:off x="914160" y="904995"/>
            <a:ext cx="6751021" cy="4238505"/>
          </a:xfrm>
          <a:prstGeom prst="rect">
            <a:avLst/>
          </a:prstGeom>
        </p:spPr>
      </p:pic>
      <p:pic>
        <p:nvPicPr>
          <p:cNvPr id="3" name="Immagine 2">
            <a:extLst>
              <a:ext uri="{FF2B5EF4-FFF2-40B4-BE49-F238E27FC236}">
                <a16:creationId xmlns:a16="http://schemas.microsoft.com/office/drawing/2014/main" id="{C7BD45F7-120E-DDF8-146B-FED7486DC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868" y="4789167"/>
            <a:ext cx="719374" cy="260353"/>
          </a:xfrm>
          <a:prstGeom prst="rect">
            <a:avLst/>
          </a:prstGeom>
        </p:spPr>
      </p:pic>
      <p:sp>
        <p:nvSpPr>
          <p:cNvPr id="5" name="CasellaDiTesto 4">
            <a:extLst>
              <a:ext uri="{FF2B5EF4-FFF2-40B4-BE49-F238E27FC236}">
                <a16:creationId xmlns:a16="http://schemas.microsoft.com/office/drawing/2014/main" id="{E2501B0D-5C31-60C8-EAA3-AA24C6EB9FDA}"/>
              </a:ext>
            </a:extLst>
          </p:cNvPr>
          <p:cNvSpPr txBox="1"/>
          <p:nvPr/>
        </p:nvSpPr>
        <p:spPr>
          <a:xfrm>
            <a:off x="378618" y="240119"/>
            <a:ext cx="6865144" cy="1131079"/>
          </a:xfrm>
          <a:prstGeom prst="rect">
            <a:avLst/>
          </a:prstGeom>
          <a:noFill/>
        </p:spPr>
        <p:txBody>
          <a:bodyPr wrap="square">
            <a:spAutoFit/>
          </a:bodyPr>
          <a:lstStyle/>
          <a:p>
            <a:r>
              <a:rPr lang="it-IT" sz="2700" dirty="0">
                <a:solidFill>
                  <a:srgbClr val="FF0000"/>
                </a:solidFill>
                <a:latin typeface="Century Gothic" panose="020B0502020202020204" pitchFamily="34" charset="0"/>
              </a:rPr>
              <a:t>4 OTTOBRE 2022 – </a:t>
            </a:r>
            <a:r>
              <a:rPr lang="it-IT" sz="1350" dirty="0">
                <a:solidFill>
                  <a:srgbClr val="FF0000"/>
                </a:solidFill>
                <a:latin typeface="Century Gothic" panose="020B0502020202020204" pitchFamily="34" charset="0"/>
              </a:rPr>
              <a:t>DOCUMENTO ONU REDATTO DA NORMAN FOSTER DA SOTTOSCRIVERE A  SAN MARINO DALLA RPT SUL TEMA DELLA SOSTENIBILITA</a:t>
            </a:r>
            <a:r>
              <a:rPr lang="it-IT" sz="2700" dirty="0">
                <a:solidFill>
                  <a:srgbClr val="FF0000"/>
                </a:solidFill>
                <a:latin typeface="Century Gothic" panose="020B0502020202020204" pitchFamily="34" charset="0"/>
              </a:rPr>
              <a:t> </a:t>
            </a:r>
            <a:endParaRPr lang="it-IT" sz="2700" dirty="0">
              <a:solidFill>
                <a:srgbClr val="FF0000"/>
              </a:solidFill>
            </a:endParaRPr>
          </a:p>
        </p:txBody>
      </p:sp>
    </p:spTree>
    <p:extLst>
      <p:ext uri="{BB962C8B-B14F-4D97-AF65-F5344CB8AC3E}">
        <p14:creationId xmlns:p14="http://schemas.microsoft.com/office/powerpoint/2010/main" val="424374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6071877" y="2324175"/>
            <a:ext cx="1405085" cy="8203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23" name="Rettangolo arrotondato 22"/>
          <p:cNvSpPr/>
          <p:nvPr/>
        </p:nvSpPr>
        <p:spPr>
          <a:xfrm>
            <a:off x="896112" y="530353"/>
            <a:ext cx="3232835" cy="973968"/>
          </a:xfrm>
          <a:prstGeom prst="round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5" name="Immagine 5" descr="01_CNI_LOGO_ritagliat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21" y="4940563"/>
            <a:ext cx="561788" cy="20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magin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437" y="2551057"/>
            <a:ext cx="1594313" cy="797156"/>
          </a:xfrm>
          <a:prstGeom prst="rect">
            <a:avLst/>
          </a:prstGeom>
        </p:spPr>
      </p:pic>
      <p:pic>
        <p:nvPicPr>
          <p:cNvPr id="42" name="Immagin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2991" y="3213534"/>
            <a:ext cx="1658768" cy="581240"/>
          </a:xfrm>
          <a:prstGeom prst="rect">
            <a:avLst/>
          </a:prstGeom>
        </p:spPr>
      </p:pic>
      <p:pic>
        <p:nvPicPr>
          <p:cNvPr id="43" name="Immagin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197" y="1780038"/>
            <a:ext cx="1103897" cy="808604"/>
          </a:xfrm>
          <a:prstGeom prst="rect">
            <a:avLst/>
          </a:prstGeom>
        </p:spPr>
      </p:pic>
      <p:pic>
        <p:nvPicPr>
          <p:cNvPr id="45" name="Immagin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6153" y="2613542"/>
            <a:ext cx="1290016" cy="537507"/>
          </a:xfrm>
          <a:prstGeom prst="rect">
            <a:avLst/>
          </a:prstGeom>
        </p:spPr>
      </p:pic>
      <p:pic>
        <p:nvPicPr>
          <p:cNvPr id="47" name="Immagine 46"/>
          <p:cNvPicPr>
            <a:picLocks noChangeAspect="1"/>
          </p:cNvPicPr>
          <p:nvPr/>
        </p:nvPicPr>
        <p:blipFill rotWithShape="1">
          <a:blip r:embed="rId7" cstate="print">
            <a:extLst>
              <a:ext uri="{28A0092B-C50C-407E-A947-70E740481C1C}">
                <a14:useLocalDpi xmlns:a14="http://schemas.microsoft.com/office/drawing/2010/main" val="0"/>
              </a:ext>
            </a:extLst>
          </a:blip>
          <a:srcRect t="17615" b="17911"/>
          <a:stretch/>
        </p:blipFill>
        <p:spPr>
          <a:xfrm>
            <a:off x="1324599" y="3197176"/>
            <a:ext cx="978475" cy="630860"/>
          </a:xfrm>
          <a:prstGeom prst="rect">
            <a:avLst/>
          </a:prstGeom>
        </p:spPr>
      </p:pic>
      <p:pic>
        <p:nvPicPr>
          <p:cNvPr id="48" name="Immagin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8157" y="4083605"/>
            <a:ext cx="1287755" cy="627153"/>
          </a:xfrm>
          <a:prstGeom prst="rect">
            <a:avLst/>
          </a:prstGeom>
        </p:spPr>
      </p:pic>
      <p:sp>
        <p:nvSpPr>
          <p:cNvPr id="13" name="Ovale 12"/>
          <p:cNvSpPr/>
          <p:nvPr/>
        </p:nvSpPr>
        <p:spPr>
          <a:xfrm>
            <a:off x="2303074" y="1446258"/>
            <a:ext cx="6088354" cy="264169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9" name="Ovale 48"/>
          <p:cNvSpPr/>
          <p:nvPr/>
        </p:nvSpPr>
        <p:spPr>
          <a:xfrm>
            <a:off x="451656" y="1043182"/>
            <a:ext cx="8219580" cy="3717065"/>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080" name="Picture 32" descr="RP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8454" y="781480"/>
            <a:ext cx="1362305" cy="544052"/>
          </a:xfrm>
          <a:prstGeom prst="rect">
            <a:avLst/>
          </a:prstGeom>
          <a:solidFill>
            <a:schemeClr val="bg1"/>
          </a:solidFill>
          <a:ln w="44450">
            <a:solidFill>
              <a:schemeClr val="accent4"/>
            </a:solidFill>
          </a:ln>
        </p:spPr>
      </p:pic>
      <p:pic>
        <p:nvPicPr>
          <p:cNvPr id="51" name="Immagin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6148" y="1875136"/>
            <a:ext cx="1849221" cy="580845"/>
          </a:xfrm>
          <a:prstGeom prst="rect">
            <a:avLst/>
          </a:prstGeom>
        </p:spPr>
      </p:pic>
      <p:pic>
        <p:nvPicPr>
          <p:cNvPr id="52" name="Picture 14" descr="CNP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2249" y="3321364"/>
            <a:ext cx="1362572" cy="496052"/>
          </a:xfrm>
          <a:prstGeom prst="rect">
            <a:avLst/>
          </a:prstGeom>
          <a:noFill/>
          <a:extLst>
            <a:ext uri="{909E8E84-426E-40DD-AFC4-6F175D3DCCD1}">
              <a14:hiddenFill xmlns:a14="http://schemas.microsoft.com/office/drawing/2010/main">
                <a:solidFill>
                  <a:srgbClr val="FFFFFF"/>
                </a:solidFill>
              </a14:hiddenFill>
            </a:ext>
          </a:extLst>
        </p:spPr>
      </p:pic>
      <p:sp>
        <p:nvSpPr>
          <p:cNvPr id="62" name="Figura a mano libera 61"/>
          <p:cNvSpPr/>
          <p:nvPr/>
        </p:nvSpPr>
        <p:spPr>
          <a:xfrm>
            <a:off x="7071826" y="4450482"/>
            <a:ext cx="47915" cy="84066"/>
          </a:xfrm>
          <a:custGeom>
            <a:avLst/>
            <a:gdLst>
              <a:gd name="connsiteX0" fmla="*/ 126207 w 126207"/>
              <a:gd name="connsiteY0" fmla="*/ 180975 h 309562"/>
              <a:gd name="connsiteX1" fmla="*/ 121444 w 126207"/>
              <a:gd name="connsiteY1" fmla="*/ 0 h 309562"/>
              <a:gd name="connsiteX2" fmla="*/ 0 w 126207"/>
              <a:gd name="connsiteY2" fmla="*/ 4762 h 309562"/>
              <a:gd name="connsiteX3" fmla="*/ 4763 w 126207"/>
              <a:gd name="connsiteY3" fmla="*/ 309562 h 309562"/>
              <a:gd name="connsiteX4" fmla="*/ 126207 w 126207"/>
              <a:gd name="connsiteY4" fmla="*/ 180975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7" h="309562">
                <a:moveTo>
                  <a:pt x="126207" y="180975"/>
                </a:moveTo>
                <a:lnTo>
                  <a:pt x="121444" y="0"/>
                </a:lnTo>
                <a:lnTo>
                  <a:pt x="0" y="4762"/>
                </a:lnTo>
                <a:cubicBezTo>
                  <a:pt x="1588" y="106362"/>
                  <a:pt x="3175" y="207962"/>
                  <a:pt x="4763" y="309562"/>
                </a:cubicBezTo>
                <a:lnTo>
                  <a:pt x="126207" y="1809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endParaRPr>
          </a:p>
        </p:txBody>
      </p:sp>
      <p:pic>
        <p:nvPicPr>
          <p:cNvPr id="1034" name="Picture 10" descr="Risultato immagini per cup professionist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8405" y="729433"/>
            <a:ext cx="1097493" cy="598343"/>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p:cNvPicPr>
            <a:picLocks noChangeAspect="1"/>
          </p:cNvPicPr>
          <p:nvPr/>
        </p:nvPicPr>
        <p:blipFill>
          <a:blip r:embed="rId13"/>
          <a:stretch>
            <a:fillRect/>
          </a:stretch>
        </p:blipFill>
        <p:spPr>
          <a:xfrm>
            <a:off x="1780793" y="815505"/>
            <a:ext cx="919899" cy="462806"/>
          </a:xfrm>
          <a:prstGeom prst="rect">
            <a:avLst/>
          </a:prstGeom>
        </p:spPr>
      </p:pic>
      <p:pic>
        <p:nvPicPr>
          <p:cNvPr id="10" name="Immagin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9650" y="2601313"/>
            <a:ext cx="1236863" cy="364486"/>
          </a:xfrm>
          <a:prstGeom prst="rect">
            <a:avLst/>
          </a:prstGeom>
        </p:spPr>
      </p:pic>
      <p:pic>
        <p:nvPicPr>
          <p:cNvPr id="3074" name="Picture 2" descr="Struttura Tecnica Nazionale - Supporto Tecnico Professioni Ordinistiche">
            <a:extLst>
              <a:ext uri="{FF2B5EF4-FFF2-40B4-BE49-F238E27FC236}">
                <a16:creationId xmlns:a16="http://schemas.microsoft.com/office/drawing/2014/main" id="{CA0D808D-3CB3-4978-98C1-EA2C767BC8A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2074"/>
          <a:stretch/>
        </p:blipFill>
        <p:spPr bwMode="auto">
          <a:xfrm>
            <a:off x="4999234" y="1002354"/>
            <a:ext cx="1351101" cy="1163204"/>
          </a:xfrm>
          <a:prstGeom prst="rect">
            <a:avLst/>
          </a:prstGeom>
          <a:solidFill>
            <a:schemeClr val="accent2"/>
          </a:solidFill>
        </p:spPr>
      </p:pic>
      <p:pic>
        <p:nvPicPr>
          <p:cNvPr id="3076" name="Picture 4" descr="Professionitaliane_Logo_orizzontale_CMYK_Colore">
            <a:extLst>
              <a:ext uri="{FF2B5EF4-FFF2-40B4-BE49-F238E27FC236}">
                <a16:creationId xmlns:a16="http://schemas.microsoft.com/office/drawing/2014/main" id="{8FCDFCD8-1AAB-48C7-A71F-2D31597C465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93878" y="137101"/>
            <a:ext cx="822332" cy="542867"/>
          </a:xfrm>
          <a:prstGeom prst="rect">
            <a:avLst/>
          </a:prstGeom>
          <a:solidFill>
            <a:schemeClr val="bg1"/>
          </a:solidFill>
          <a:ln w="28575" cap="rnd">
            <a:solidFill>
              <a:schemeClr val="accent6"/>
            </a:solidFill>
            <a:bevel/>
          </a:ln>
        </p:spPr>
      </p:pic>
      <p:sp>
        <p:nvSpPr>
          <p:cNvPr id="3" name="CasellaDiTesto 2">
            <a:extLst>
              <a:ext uri="{FF2B5EF4-FFF2-40B4-BE49-F238E27FC236}">
                <a16:creationId xmlns:a16="http://schemas.microsoft.com/office/drawing/2014/main" id="{B348B700-22BE-F9AB-E4AA-6AF3EA9BFD32}"/>
              </a:ext>
            </a:extLst>
          </p:cNvPr>
          <p:cNvSpPr txBox="1"/>
          <p:nvPr/>
        </p:nvSpPr>
        <p:spPr>
          <a:xfrm>
            <a:off x="6239650" y="68118"/>
            <a:ext cx="2876042" cy="1384995"/>
          </a:xfrm>
          <a:prstGeom prst="rect">
            <a:avLst/>
          </a:prstGeom>
          <a:noFill/>
        </p:spPr>
        <p:txBody>
          <a:bodyPr wrap="square" rtlCol="0">
            <a:spAutoFit/>
          </a:bodyPr>
          <a:lstStyle/>
          <a:p>
            <a:pPr algn="ctr"/>
            <a:r>
              <a:rPr lang="it-IT" sz="1400" dirty="0">
                <a:solidFill>
                  <a:srgbClr val="FF0000"/>
                </a:solidFill>
              </a:rPr>
              <a:t>L’RPT può </a:t>
            </a:r>
            <a:r>
              <a:rPr lang="it-IT" sz="1400" dirty="0" err="1">
                <a:solidFill>
                  <a:srgbClr val="FF0000"/>
                </a:solidFill>
              </a:rPr>
              <a:t>inteloquire</a:t>
            </a:r>
            <a:r>
              <a:rPr lang="it-IT" sz="1400" dirty="0">
                <a:solidFill>
                  <a:srgbClr val="FF0000"/>
                </a:solidFill>
              </a:rPr>
              <a:t> con le controparti politiche e con le Istituzioni perché è un </a:t>
            </a:r>
            <a:r>
              <a:rPr lang="it-IT" sz="1400" b="1" dirty="0">
                <a:solidFill>
                  <a:srgbClr val="FF0000"/>
                </a:solidFill>
              </a:rPr>
              <a:t>sistema allargato di relazioni e competenze creato attraverso il dialogo politico con le Istituzioni</a:t>
            </a:r>
          </a:p>
        </p:txBody>
      </p:sp>
    </p:spTree>
    <p:extLst>
      <p:ext uri="{BB962C8B-B14F-4D97-AF65-F5344CB8AC3E}">
        <p14:creationId xmlns:p14="http://schemas.microsoft.com/office/powerpoint/2010/main" val="5078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080"/>
                                        </p:tgtEl>
                                        <p:attrNameLst>
                                          <p:attrName>style.visibility</p:attrName>
                                        </p:attrNameLst>
                                      </p:cBhvr>
                                      <p:to>
                                        <p:strVal val="visible"/>
                                      </p:to>
                                    </p:set>
                                    <p:animEffect transition="in" filter="fade">
                                      <p:cBhvr>
                                        <p:cTn id="51" dur="500"/>
                                        <p:tgtEl>
                                          <p:spTgt spid="208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034"/>
                                        </p:tgtEl>
                                        <p:attrNameLst>
                                          <p:attrName>style.visibility</p:attrName>
                                        </p:attrNameLst>
                                      </p:cBhvr>
                                      <p:to>
                                        <p:strVal val="visible"/>
                                      </p:to>
                                    </p:set>
                                    <p:animEffect transition="in" filter="fade">
                                      <p:cBhvr>
                                        <p:cTn id="55" dur="500"/>
                                        <p:tgtEl>
                                          <p:spTgt spid="103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076"/>
                                        </p:tgtEl>
                                        <p:attrNameLst>
                                          <p:attrName>style.visibility</p:attrName>
                                        </p:attrNameLst>
                                      </p:cBhvr>
                                      <p:to>
                                        <p:strVal val="visible"/>
                                      </p:to>
                                    </p:set>
                                    <p:animEffect transition="in" filter="fade">
                                      <p:cBhvr>
                                        <p:cTn id="6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fessionitaliane_Logo_orizzontale_CMYK_Colore">
            <a:extLst>
              <a:ext uri="{FF2B5EF4-FFF2-40B4-BE49-F238E27FC236}">
                <a16:creationId xmlns:a16="http://schemas.microsoft.com/office/drawing/2014/main" id="{EDAA98E2-849B-43CC-BBB0-6BF5B4534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341" y="34523"/>
            <a:ext cx="2802855" cy="18503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awn.it/images/COPERTINE%20OK/VOCI%20INDICE/Rete_professioni_tecniche.jpg">
            <a:extLst>
              <a:ext uri="{FF2B5EF4-FFF2-40B4-BE49-F238E27FC236}">
                <a16:creationId xmlns:a16="http://schemas.microsoft.com/office/drawing/2014/main" id="{028500B2-9A0A-4C37-8F76-7FF552D648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076" y="1075851"/>
            <a:ext cx="2212730" cy="10031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FAB3B7F-02F7-41EF-A3B1-D70A4ED67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59" y="1184295"/>
            <a:ext cx="1632536" cy="650464"/>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8B09D777-9B23-474C-B8B3-61169A60D7E5}"/>
              </a:ext>
            </a:extLst>
          </p:cNvPr>
          <p:cNvSpPr txBox="1"/>
          <p:nvPr/>
        </p:nvSpPr>
        <p:spPr>
          <a:xfrm>
            <a:off x="186194" y="1934930"/>
            <a:ext cx="4989122" cy="3231654"/>
          </a:xfrm>
          <a:prstGeom prst="rect">
            <a:avLst/>
          </a:prstGeom>
          <a:noFill/>
        </p:spPr>
        <p:txBody>
          <a:bodyPr wrap="square">
            <a:spAutoFit/>
          </a:bodyPr>
          <a:lstStyle/>
          <a:p>
            <a:pPr algn="l" fontAlgn="base"/>
            <a:r>
              <a:rPr lang="it-IT" sz="1200" dirty="0">
                <a:solidFill>
                  <a:srgbClr val="737E86"/>
                </a:solidFill>
                <a:latin typeface="Century Gothic" panose="020B0502020202020204" pitchFamily="34" charset="0"/>
              </a:rPr>
              <a:t>Federazione Nazionale Ordini Professioni </a:t>
            </a:r>
            <a:r>
              <a:rPr lang="it-IT" sz="1200" b="1" dirty="0">
                <a:solidFill>
                  <a:schemeClr val="accent5">
                    <a:lumMod val="50000"/>
                  </a:schemeClr>
                </a:solidFill>
                <a:latin typeface="Century Gothic" panose="020B0502020202020204" pitchFamily="34" charset="0"/>
              </a:rPr>
              <a:t>Infermieristiche</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Federazione Nazionale degli Ordini della Professione di </a:t>
            </a:r>
            <a:r>
              <a:rPr lang="it-IT" sz="1200" b="1" dirty="0">
                <a:solidFill>
                  <a:schemeClr val="accent5">
                    <a:lumMod val="50000"/>
                  </a:schemeClr>
                </a:solidFill>
                <a:latin typeface="Century Gothic" panose="020B0502020202020204" pitchFamily="34" charset="0"/>
              </a:rPr>
              <a:t>Ostetrica</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Ordine </a:t>
            </a:r>
            <a:r>
              <a:rPr lang="it-IT" sz="1200" b="1" dirty="0">
                <a:solidFill>
                  <a:schemeClr val="accent5">
                    <a:lumMod val="50000"/>
                  </a:schemeClr>
                </a:solidFill>
                <a:latin typeface="Century Gothic" panose="020B0502020202020204" pitchFamily="34" charset="0"/>
              </a:rPr>
              <a:t>Psicologi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Federazione Nazionale Ordini dei </a:t>
            </a:r>
            <a:r>
              <a:rPr lang="it-IT" sz="1200" b="1" dirty="0">
                <a:solidFill>
                  <a:schemeClr val="accent5">
                    <a:lumMod val="50000"/>
                  </a:schemeClr>
                </a:solidFill>
                <a:latin typeface="Century Gothic" panose="020B0502020202020204" pitchFamily="34" charset="0"/>
              </a:rPr>
              <a:t>TSRM</a:t>
            </a:r>
            <a:r>
              <a:rPr lang="it-IT" sz="1200" dirty="0">
                <a:solidFill>
                  <a:srgbClr val="737E86"/>
                </a:solidFill>
                <a:latin typeface="Century Gothic" panose="020B0502020202020204" pitchFamily="34" charset="0"/>
              </a:rPr>
              <a:t> e delle </a:t>
            </a:r>
            <a:r>
              <a:rPr lang="it-IT" sz="1200" b="1" dirty="0">
                <a:solidFill>
                  <a:schemeClr val="accent5">
                    <a:lumMod val="50000"/>
                  </a:schemeClr>
                </a:solidFill>
                <a:latin typeface="Century Gothic" panose="020B0502020202020204" pitchFamily="34" charset="0"/>
              </a:rPr>
              <a:t>Professioni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Sanitarie</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Tecniche</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della</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Riabilitazione</a:t>
            </a:r>
            <a:r>
              <a:rPr lang="it-IT" sz="1200" dirty="0">
                <a:solidFill>
                  <a:srgbClr val="737E86"/>
                </a:solidFill>
                <a:latin typeface="Century Gothic" panose="020B0502020202020204" pitchFamily="34" charset="0"/>
              </a:rPr>
              <a:t> e </a:t>
            </a:r>
            <a:r>
              <a:rPr lang="it-IT" sz="1200" b="1" dirty="0">
                <a:solidFill>
                  <a:schemeClr val="accent5">
                    <a:lumMod val="50000"/>
                  </a:schemeClr>
                </a:solidFill>
                <a:latin typeface="Century Gothic" panose="020B0502020202020204" pitchFamily="34" charset="0"/>
              </a:rPr>
              <a:t>della</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Prevenzione</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Federazione Nazionale Ordini </a:t>
            </a:r>
            <a:r>
              <a:rPr lang="it-IT" sz="1200" b="1" dirty="0">
                <a:solidFill>
                  <a:schemeClr val="accent5">
                    <a:lumMod val="50000"/>
                  </a:schemeClr>
                </a:solidFill>
                <a:latin typeface="Century Gothic" panose="020B0502020202020204" pitchFamily="34" charset="0"/>
              </a:rPr>
              <a:t>Veterinari</a:t>
            </a:r>
            <a:r>
              <a:rPr lang="it-IT" sz="1200" dirty="0">
                <a:solidFill>
                  <a:srgbClr val="737E86"/>
                </a:solidFill>
                <a:latin typeface="Century Gothic" panose="020B0502020202020204" pitchFamily="34" charset="0"/>
              </a:rPr>
              <a:t> Italiani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Ordine </a:t>
            </a:r>
            <a:r>
              <a:rPr lang="it-IT" sz="1200" b="1" dirty="0">
                <a:solidFill>
                  <a:schemeClr val="accent5">
                    <a:lumMod val="50000"/>
                  </a:schemeClr>
                </a:solidFill>
                <a:latin typeface="Century Gothic" panose="020B0502020202020204" pitchFamily="34" charset="0"/>
              </a:rPr>
              <a:t>Assistenti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Sociali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dell’Ordine Nazionale dei </a:t>
            </a:r>
            <a:r>
              <a:rPr lang="it-IT" sz="1200" b="1" dirty="0">
                <a:solidFill>
                  <a:schemeClr val="accent5">
                    <a:lumMod val="50000"/>
                  </a:schemeClr>
                </a:solidFill>
                <a:latin typeface="Century Gothic" panose="020B0502020202020204" pitchFamily="34" charset="0"/>
              </a:rPr>
              <a:t>Biologi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Collegio Nazionale degli </a:t>
            </a:r>
            <a:r>
              <a:rPr lang="it-IT" sz="1200" b="1" dirty="0">
                <a:solidFill>
                  <a:schemeClr val="accent5">
                    <a:lumMod val="50000"/>
                  </a:schemeClr>
                </a:solidFill>
                <a:latin typeface="Century Gothic" panose="020B0502020202020204" pitchFamily="34" charset="0"/>
              </a:rPr>
              <a:t>Agrotecnici</a:t>
            </a:r>
            <a:r>
              <a:rPr lang="it-IT" sz="1200" dirty="0">
                <a:solidFill>
                  <a:srgbClr val="737E86"/>
                </a:solidFill>
                <a:latin typeface="Century Gothic" panose="020B0502020202020204" pitchFamily="34" charset="0"/>
              </a:rPr>
              <a:t> e degli </a:t>
            </a:r>
            <a:r>
              <a:rPr lang="it-IT" sz="1200" b="1" dirty="0">
                <a:solidFill>
                  <a:schemeClr val="accent5">
                    <a:lumMod val="50000"/>
                  </a:schemeClr>
                </a:solidFill>
                <a:latin typeface="Century Gothic" panose="020B0502020202020204" pitchFamily="34" charset="0"/>
              </a:rPr>
              <a:t>Agrotecnici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Laureati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a:t>
            </a:r>
            <a:r>
              <a:rPr lang="it-IT" sz="1200" b="1" dirty="0">
                <a:solidFill>
                  <a:schemeClr val="accent5">
                    <a:lumMod val="50000"/>
                  </a:schemeClr>
                </a:solidFill>
                <a:latin typeface="Century Gothic" panose="020B0502020202020204" pitchFamily="34" charset="0"/>
              </a:rPr>
              <a:t>Architetti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Pianificatori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Paesaggisti</a:t>
            </a:r>
            <a:r>
              <a:rPr lang="it-IT" sz="1200" dirty="0">
                <a:solidFill>
                  <a:srgbClr val="737E86"/>
                </a:solidFill>
                <a:latin typeface="Century Gothic" panose="020B0502020202020204" pitchFamily="34" charset="0"/>
              </a:rPr>
              <a:t> e </a:t>
            </a:r>
            <a:r>
              <a:rPr lang="it-IT" sz="1200" b="1" dirty="0">
                <a:solidFill>
                  <a:schemeClr val="accent5">
                    <a:lumMod val="50000"/>
                  </a:schemeClr>
                </a:solidFill>
                <a:latin typeface="Century Gothic" panose="020B0502020202020204" pitchFamily="34" charset="0"/>
              </a:rPr>
              <a:t>Conservatori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del </a:t>
            </a:r>
            <a:r>
              <a:rPr lang="it-IT" sz="1200" b="1" dirty="0">
                <a:solidFill>
                  <a:schemeClr val="accent5">
                    <a:lumMod val="50000"/>
                  </a:schemeClr>
                </a:solidFill>
                <a:latin typeface="Century Gothic" panose="020B0502020202020204" pitchFamily="34" charset="0"/>
              </a:rPr>
              <a:t>Notariato</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degli </a:t>
            </a:r>
            <a:r>
              <a:rPr lang="it-IT" sz="1200" b="1" dirty="0">
                <a:solidFill>
                  <a:schemeClr val="accent5">
                    <a:lumMod val="50000"/>
                  </a:schemeClr>
                </a:solidFill>
                <a:latin typeface="Century Gothic" panose="020B0502020202020204" pitchFamily="34" charset="0"/>
              </a:rPr>
              <a:t>Attuari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dei </a:t>
            </a:r>
            <a:r>
              <a:rPr lang="it-IT" sz="1200" b="1" dirty="0">
                <a:solidFill>
                  <a:schemeClr val="accent5">
                    <a:lumMod val="50000"/>
                  </a:schemeClr>
                </a:solidFill>
                <a:latin typeface="Century Gothic" panose="020B0502020202020204" pitchFamily="34" charset="0"/>
              </a:rPr>
              <a:t>Consulenti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del</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Lavoro</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Ordine dei </a:t>
            </a:r>
            <a:r>
              <a:rPr lang="it-IT" sz="1200" b="1" dirty="0">
                <a:solidFill>
                  <a:schemeClr val="accent5">
                    <a:lumMod val="50000"/>
                  </a:schemeClr>
                </a:solidFill>
                <a:latin typeface="Century Gothic" panose="020B0502020202020204" pitchFamily="34" charset="0"/>
              </a:rPr>
              <a:t>Giornalisti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Consiglio Nazionale degli </a:t>
            </a:r>
            <a:r>
              <a:rPr lang="it-IT" sz="1200" b="1" dirty="0">
                <a:solidFill>
                  <a:schemeClr val="accent5">
                    <a:lumMod val="50000"/>
                  </a:schemeClr>
                </a:solidFill>
                <a:latin typeface="Century Gothic" panose="020B0502020202020204" pitchFamily="34" charset="0"/>
              </a:rPr>
              <a:t>Spedizionieri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Doganali</a:t>
            </a:r>
            <a:br>
              <a:rPr lang="it-IT" sz="1200" dirty="0">
                <a:solidFill>
                  <a:srgbClr val="737E86"/>
                </a:solidFill>
                <a:latin typeface="Century Gothic" panose="020B0502020202020204" pitchFamily="34" charset="0"/>
              </a:rPr>
            </a:br>
            <a:r>
              <a:rPr lang="it-IT" sz="1200" dirty="0">
                <a:solidFill>
                  <a:srgbClr val="737E86"/>
                </a:solidFill>
                <a:latin typeface="Century Gothic" panose="020B0502020202020204" pitchFamily="34" charset="0"/>
              </a:rPr>
              <a:t>Ordine dei </a:t>
            </a:r>
            <a:r>
              <a:rPr lang="it-IT" sz="1200" b="1" dirty="0">
                <a:solidFill>
                  <a:schemeClr val="accent5">
                    <a:lumMod val="50000"/>
                  </a:schemeClr>
                </a:solidFill>
                <a:latin typeface="Century Gothic" panose="020B0502020202020204" pitchFamily="34" charset="0"/>
              </a:rPr>
              <a:t>Consulenti</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in</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Proprietà</a:t>
            </a:r>
            <a:r>
              <a:rPr lang="it-IT" sz="1200" dirty="0">
                <a:solidFill>
                  <a:srgbClr val="737E86"/>
                </a:solidFill>
                <a:latin typeface="Century Gothic" panose="020B0502020202020204" pitchFamily="34" charset="0"/>
              </a:rPr>
              <a:t> </a:t>
            </a:r>
            <a:r>
              <a:rPr lang="it-IT" sz="1200" b="1" dirty="0">
                <a:solidFill>
                  <a:schemeClr val="accent5">
                    <a:lumMod val="50000"/>
                  </a:schemeClr>
                </a:solidFill>
                <a:latin typeface="Century Gothic" panose="020B0502020202020204" pitchFamily="34" charset="0"/>
              </a:rPr>
              <a:t>Industriale</a:t>
            </a:r>
            <a:r>
              <a:rPr lang="it-IT" sz="1200" dirty="0">
                <a:solidFill>
                  <a:srgbClr val="737E86"/>
                </a:solidFill>
                <a:latin typeface="Century Gothic" panose="020B0502020202020204" pitchFamily="34" charset="0"/>
              </a:rPr>
              <a:t>     </a:t>
            </a:r>
          </a:p>
        </p:txBody>
      </p:sp>
      <p:sp>
        <p:nvSpPr>
          <p:cNvPr id="21" name="CasellaDiTesto 20">
            <a:extLst>
              <a:ext uri="{FF2B5EF4-FFF2-40B4-BE49-F238E27FC236}">
                <a16:creationId xmlns:a16="http://schemas.microsoft.com/office/drawing/2014/main" id="{3171AE18-6B3F-4E03-87F6-73970961B17C}"/>
              </a:ext>
            </a:extLst>
          </p:cNvPr>
          <p:cNvSpPr txBox="1"/>
          <p:nvPr/>
        </p:nvSpPr>
        <p:spPr>
          <a:xfrm>
            <a:off x="5346766" y="2005630"/>
            <a:ext cx="4570821" cy="1754326"/>
          </a:xfrm>
          <a:prstGeom prst="rect">
            <a:avLst/>
          </a:prstGeom>
          <a:noFill/>
        </p:spPr>
        <p:txBody>
          <a:bodyPr wrap="square">
            <a:spAutoFit/>
          </a:bodyPr>
          <a:lstStyle/>
          <a:p>
            <a:pPr algn="l" fontAlgn="base"/>
            <a:r>
              <a:rPr lang="it-IT" sz="1200" b="1" dirty="0">
                <a:solidFill>
                  <a:schemeClr val="accent5">
                    <a:lumMod val="50000"/>
                  </a:schemeClr>
                </a:solidFill>
                <a:latin typeface="Century Gothic" panose="020B0502020202020204" pitchFamily="34" charset="0"/>
              </a:rPr>
              <a:t>Architetti, Pianificatori, Paesaggisti e Conservatori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Chimici e Fisici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Dottori Agronomi e Dottori Forestali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Geologi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Geometri e Geometri Laureati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Ingegneri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Periti Agrari e Periti Agrari Laureati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Periti Industriali e Periti Industriali Laureati</a:t>
            </a:r>
            <a:br>
              <a:rPr lang="it-IT" sz="1200" b="1" dirty="0">
                <a:solidFill>
                  <a:schemeClr val="accent5">
                    <a:lumMod val="50000"/>
                  </a:schemeClr>
                </a:solidFill>
                <a:latin typeface="Century Gothic" panose="020B0502020202020204" pitchFamily="34" charset="0"/>
              </a:rPr>
            </a:br>
            <a:r>
              <a:rPr lang="it-IT" sz="1200" b="1" dirty="0">
                <a:solidFill>
                  <a:schemeClr val="accent5">
                    <a:lumMod val="50000"/>
                  </a:schemeClr>
                </a:solidFill>
                <a:latin typeface="Century Gothic" panose="020B0502020202020204" pitchFamily="34" charset="0"/>
              </a:rPr>
              <a:t>Tecnologi Alimentari</a:t>
            </a:r>
          </a:p>
        </p:txBody>
      </p:sp>
    </p:spTree>
    <p:extLst>
      <p:ext uri="{BB962C8B-B14F-4D97-AF65-F5344CB8AC3E}">
        <p14:creationId xmlns:p14="http://schemas.microsoft.com/office/powerpoint/2010/main" val="190185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78266" y="205979"/>
            <a:ext cx="8229600" cy="857250"/>
          </a:xfrm>
        </p:spPr>
        <p:txBody>
          <a:bodyPr>
            <a:noAutofit/>
          </a:bodyPr>
          <a:lstStyle/>
          <a:p>
            <a:r>
              <a:rPr lang="it-IT" sz="2800" dirty="0">
                <a:solidFill>
                  <a:srgbClr val="FF0000"/>
                </a:solidFill>
              </a:rPr>
              <a:t>Dare voce ai diritti dei professionisti </a:t>
            </a:r>
            <a:br>
              <a:rPr lang="it-IT" sz="2800" dirty="0">
                <a:solidFill>
                  <a:srgbClr val="FF0000"/>
                </a:solidFill>
              </a:rPr>
            </a:br>
            <a:r>
              <a:rPr lang="it-IT" sz="2800" dirty="0">
                <a:solidFill>
                  <a:srgbClr val="FF0000"/>
                </a:solidFill>
              </a:rPr>
              <a:t>Fare rappresentanza di competenze strategiche</a:t>
            </a:r>
          </a:p>
        </p:txBody>
      </p:sp>
      <p:pic>
        <p:nvPicPr>
          <p:cNvPr id="4" name="Picture 2" descr="RPT">
            <a:extLst>
              <a:ext uri="{FF2B5EF4-FFF2-40B4-BE49-F238E27FC236}">
                <a16:creationId xmlns:a16="http://schemas.microsoft.com/office/drawing/2014/main" id="{5646B2F8-2274-520F-D315-28A4CFFD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2" y="1932896"/>
            <a:ext cx="2981325"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2">
            <a:extLst>
              <a:ext uri="{FF2B5EF4-FFF2-40B4-BE49-F238E27FC236}">
                <a16:creationId xmlns:a16="http://schemas.microsoft.com/office/drawing/2014/main" id="{E67F368A-ABD1-163B-4603-4289FD44C0D6}"/>
              </a:ext>
            </a:extLst>
          </p:cNvPr>
          <p:cNvSpPr>
            <a:spLocks noGrp="1"/>
          </p:cNvSpPr>
          <p:nvPr>
            <p:ph idx="1"/>
          </p:nvPr>
        </p:nvSpPr>
        <p:spPr>
          <a:xfrm>
            <a:off x="3145971" y="1309008"/>
            <a:ext cx="5829300" cy="3394472"/>
          </a:xfrm>
        </p:spPr>
        <p:txBody>
          <a:bodyPr>
            <a:normAutofit/>
          </a:bodyPr>
          <a:lstStyle/>
          <a:p>
            <a:pPr marL="0" indent="0">
              <a:buNone/>
            </a:pPr>
            <a:r>
              <a:rPr lang="it-IT" dirty="0"/>
              <a:t>L’RTP ha già maturato un lungo percorso di «rappresentanza» di 600.000 professionisti dell’area tecnica interloquendo in modo costante con le Istituzioni e con il Paese </a:t>
            </a:r>
          </a:p>
        </p:txBody>
      </p:sp>
    </p:spTree>
    <p:extLst>
      <p:ext uri="{BB962C8B-B14F-4D97-AF65-F5344CB8AC3E}">
        <p14:creationId xmlns:p14="http://schemas.microsoft.com/office/powerpoint/2010/main" val="13607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3"/>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349023" y="1436065"/>
            <a:ext cx="8229600" cy="857250"/>
          </a:xfrm>
        </p:spPr>
        <p:txBody>
          <a:bodyPr>
            <a:noAutofit/>
          </a:bodyPr>
          <a:lstStyle/>
          <a:p>
            <a:r>
              <a:rPr lang="it-IT" sz="4000" dirty="0">
                <a:solidFill>
                  <a:srgbClr val="FF0000"/>
                </a:solidFill>
              </a:rPr>
              <a:t>Ci battiamo per incentivi edilizi </a:t>
            </a:r>
            <a:r>
              <a:rPr lang="it-IT" sz="4000" b="1" u="sng" dirty="0">
                <a:solidFill>
                  <a:srgbClr val="FF0000"/>
                </a:solidFill>
              </a:rPr>
              <a:t>sostenibili e operativi </a:t>
            </a:r>
            <a:r>
              <a:rPr lang="it-IT" sz="4000" dirty="0">
                <a:solidFill>
                  <a:srgbClr val="FF0000"/>
                </a:solidFill>
              </a:rPr>
              <a:t>oltre l’orizzonte del 2025, per garantire la sicurezza e la vivibilità degli edifici, per contrastare la crisi energetica sostenendo lo sviluppo del Paese</a:t>
            </a:r>
          </a:p>
        </p:txBody>
      </p:sp>
      <p:pic>
        <p:nvPicPr>
          <p:cNvPr id="5" name="Immagine 4">
            <a:extLst>
              <a:ext uri="{FF2B5EF4-FFF2-40B4-BE49-F238E27FC236}">
                <a16:creationId xmlns:a16="http://schemas.microsoft.com/office/drawing/2014/main" id="{82FA84F2-B3AA-6682-1FB4-7E8E870ADE45}"/>
              </a:ext>
            </a:extLst>
          </p:cNvPr>
          <p:cNvPicPr>
            <a:picLocks noChangeAspect="1"/>
          </p:cNvPicPr>
          <p:nvPr/>
        </p:nvPicPr>
        <p:blipFill>
          <a:blip r:embed="rId4"/>
          <a:stretch>
            <a:fillRect/>
          </a:stretch>
        </p:blipFill>
        <p:spPr>
          <a:xfrm>
            <a:off x="5995987" y="3371850"/>
            <a:ext cx="2847975" cy="1600200"/>
          </a:xfrm>
          <a:prstGeom prst="rect">
            <a:avLst/>
          </a:prstGeom>
        </p:spPr>
      </p:pic>
    </p:spTree>
    <p:extLst>
      <p:ext uri="{BB962C8B-B14F-4D97-AF65-F5344CB8AC3E}">
        <p14:creationId xmlns:p14="http://schemas.microsoft.com/office/powerpoint/2010/main" val="351209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8A7988-E3F8-0352-1E85-0901A67CA2F7}"/>
              </a:ext>
            </a:extLst>
          </p:cNvPr>
          <p:cNvSpPr>
            <a:spLocks noGrp="1"/>
          </p:cNvSpPr>
          <p:nvPr>
            <p:ph type="title"/>
          </p:nvPr>
        </p:nvSpPr>
        <p:spPr/>
        <p:txBody>
          <a:bodyPr>
            <a:normAutofit fontScale="90000"/>
          </a:bodyPr>
          <a:lstStyle/>
          <a:p>
            <a:r>
              <a:rPr lang="it-IT" sz="2100" b="1" dirty="0">
                <a:solidFill>
                  <a:srgbClr val="C00000"/>
                </a:solidFill>
              </a:rPr>
              <a:t>I diversi studi finora realizzati CONVERGONO nell’affermare che l’effetto moltiplicativo generato da una consistente spesa per la valorizzazione del patrimonio edilizio non solo genera CRESCITA economica ma ha un impatto sostenibile nel medio periodo in termini di DISAVANZO DELLA SPESA PUBBLICA</a:t>
            </a:r>
          </a:p>
        </p:txBody>
      </p:sp>
      <p:sp>
        <p:nvSpPr>
          <p:cNvPr id="3" name="Rettangolo con angoli arrotondati 2">
            <a:extLst>
              <a:ext uri="{FF2B5EF4-FFF2-40B4-BE49-F238E27FC236}">
                <a16:creationId xmlns:a16="http://schemas.microsoft.com/office/drawing/2014/main" id="{CBB25C7B-D3FF-3CA2-5D72-DD54B81925E5}"/>
              </a:ext>
            </a:extLst>
          </p:cNvPr>
          <p:cNvSpPr/>
          <p:nvPr/>
        </p:nvSpPr>
        <p:spPr>
          <a:xfrm>
            <a:off x="157055" y="1470195"/>
            <a:ext cx="2337479" cy="660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LUISS BS </a:t>
            </a:r>
            <a:r>
              <a:rPr lang="it-IT" sz="1350" dirty="0" err="1"/>
              <a:t>Openeconomics</a:t>
            </a:r>
            <a:endParaRPr lang="it-IT" sz="1350" dirty="0"/>
          </a:p>
        </p:txBody>
      </p:sp>
      <p:sp>
        <p:nvSpPr>
          <p:cNvPr id="4" name="Rettangolo con angoli arrotondati 3">
            <a:extLst>
              <a:ext uri="{FF2B5EF4-FFF2-40B4-BE49-F238E27FC236}">
                <a16:creationId xmlns:a16="http://schemas.microsoft.com/office/drawing/2014/main" id="{B47CEB87-D4EC-D0EC-EFD0-A30847A5E6A8}"/>
              </a:ext>
            </a:extLst>
          </p:cNvPr>
          <p:cNvSpPr/>
          <p:nvPr/>
        </p:nvSpPr>
        <p:spPr>
          <a:xfrm>
            <a:off x="3040732" y="1470195"/>
            <a:ext cx="2586146" cy="7233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Il 40% della spesa totale in Superbonus 110% viene ripagata dal gettito fiscale</a:t>
            </a:r>
          </a:p>
        </p:txBody>
      </p:sp>
      <p:sp>
        <p:nvSpPr>
          <p:cNvPr id="6" name="Rettangolo con angoli arrotondati 5">
            <a:extLst>
              <a:ext uri="{FF2B5EF4-FFF2-40B4-BE49-F238E27FC236}">
                <a16:creationId xmlns:a16="http://schemas.microsoft.com/office/drawing/2014/main" id="{67A6D877-3E17-30CF-9273-AA28CF341468}"/>
              </a:ext>
            </a:extLst>
          </p:cNvPr>
          <p:cNvSpPr/>
          <p:nvPr/>
        </p:nvSpPr>
        <p:spPr>
          <a:xfrm>
            <a:off x="6133813" y="2193514"/>
            <a:ext cx="2528560" cy="14757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Stime per l’anno 2021</a:t>
            </a:r>
          </a:p>
          <a:p>
            <a:pPr algn="ctr"/>
            <a:r>
              <a:rPr lang="it-IT" sz="1350" dirty="0"/>
              <a:t>Gli interventi di ristrutturazione profonda finanziati dallo Stato si «ripagano» mediamente per il 40-50% del valore sostenuto dallo Stato </a:t>
            </a:r>
          </a:p>
        </p:txBody>
      </p:sp>
      <p:sp>
        <p:nvSpPr>
          <p:cNvPr id="11" name="Rettangolo con angoli arrotondati 10">
            <a:extLst>
              <a:ext uri="{FF2B5EF4-FFF2-40B4-BE49-F238E27FC236}">
                <a16:creationId xmlns:a16="http://schemas.microsoft.com/office/drawing/2014/main" id="{EA45ECF6-98C3-2EE2-F2E3-89A31027E577}"/>
              </a:ext>
            </a:extLst>
          </p:cNvPr>
          <p:cNvSpPr/>
          <p:nvPr/>
        </p:nvSpPr>
        <p:spPr>
          <a:xfrm>
            <a:off x="120408" y="2518650"/>
            <a:ext cx="2337479" cy="660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CRESME Camera Deputati</a:t>
            </a:r>
          </a:p>
        </p:txBody>
      </p:sp>
      <p:sp>
        <p:nvSpPr>
          <p:cNvPr id="12" name="Rettangolo con angoli arrotondati 11">
            <a:extLst>
              <a:ext uri="{FF2B5EF4-FFF2-40B4-BE49-F238E27FC236}">
                <a16:creationId xmlns:a16="http://schemas.microsoft.com/office/drawing/2014/main" id="{98ED07CE-0BF5-54DC-76EB-80FA5E189D0F}"/>
              </a:ext>
            </a:extLst>
          </p:cNvPr>
          <p:cNvSpPr/>
          <p:nvPr/>
        </p:nvSpPr>
        <p:spPr>
          <a:xfrm>
            <a:off x="97723" y="3531958"/>
            <a:ext cx="2337479" cy="660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Centro Studi CNI</a:t>
            </a:r>
          </a:p>
        </p:txBody>
      </p:sp>
      <p:sp>
        <p:nvSpPr>
          <p:cNvPr id="13" name="Rettangolo con angoli arrotondati 12">
            <a:extLst>
              <a:ext uri="{FF2B5EF4-FFF2-40B4-BE49-F238E27FC236}">
                <a16:creationId xmlns:a16="http://schemas.microsoft.com/office/drawing/2014/main" id="{BE2B8439-C3EE-E165-2F63-A2DD13E54338}"/>
              </a:ext>
            </a:extLst>
          </p:cNvPr>
          <p:cNvSpPr/>
          <p:nvPr/>
        </p:nvSpPr>
        <p:spPr>
          <a:xfrm>
            <a:off x="2984016" y="2455828"/>
            <a:ext cx="2684741" cy="7847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Il 57% della spesa totale per tutti i bonus* edilizia viene ripagata dal gettito fiscale</a:t>
            </a:r>
          </a:p>
        </p:txBody>
      </p:sp>
      <p:sp>
        <p:nvSpPr>
          <p:cNvPr id="14" name="Rettangolo con angoli arrotondati 13">
            <a:extLst>
              <a:ext uri="{FF2B5EF4-FFF2-40B4-BE49-F238E27FC236}">
                <a16:creationId xmlns:a16="http://schemas.microsoft.com/office/drawing/2014/main" id="{FAD7368B-C4AB-EBEA-A267-C2148BC5B463}"/>
              </a:ext>
            </a:extLst>
          </p:cNvPr>
          <p:cNvSpPr/>
          <p:nvPr/>
        </p:nvSpPr>
        <p:spPr>
          <a:xfrm>
            <a:off x="2942137" y="3469853"/>
            <a:ext cx="2684741" cy="7847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Circa </a:t>
            </a:r>
            <a:r>
              <a:rPr lang="it-IT" sz="1350"/>
              <a:t>il 40% </a:t>
            </a:r>
            <a:r>
              <a:rPr lang="it-IT" sz="1350" dirty="0"/>
              <a:t>della spesa totale in Superbonus 110% viene ripagata dal gettito fiscale</a:t>
            </a:r>
          </a:p>
        </p:txBody>
      </p:sp>
      <p:cxnSp>
        <p:nvCxnSpPr>
          <p:cNvPr id="16" name="Connettore 2 15">
            <a:extLst>
              <a:ext uri="{FF2B5EF4-FFF2-40B4-BE49-F238E27FC236}">
                <a16:creationId xmlns:a16="http://schemas.microsoft.com/office/drawing/2014/main" id="{94967883-A0F4-E6DB-A2FD-47FCDEC7D6E5}"/>
              </a:ext>
            </a:extLst>
          </p:cNvPr>
          <p:cNvCxnSpPr/>
          <p:nvPr/>
        </p:nvCxnSpPr>
        <p:spPr>
          <a:xfrm>
            <a:off x="2586146" y="1800443"/>
            <a:ext cx="35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5F577DD1-B0FB-9411-3907-9CA0D8A08B49}"/>
              </a:ext>
            </a:extLst>
          </p:cNvPr>
          <p:cNvCxnSpPr/>
          <p:nvPr/>
        </p:nvCxnSpPr>
        <p:spPr>
          <a:xfrm>
            <a:off x="2544265" y="2837990"/>
            <a:ext cx="35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723008E0-DDB3-CF08-0266-52587FDEB27A}"/>
              </a:ext>
            </a:extLst>
          </p:cNvPr>
          <p:cNvCxnSpPr/>
          <p:nvPr/>
        </p:nvCxnSpPr>
        <p:spPr>
          <a:xfrm>
            <a:off x="2544265" y="3862206"/>
            <a:ext cx="35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8613FFB7-A58D-290A-7323-CD5DF3D0D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766" y="3847570"/>
            <a:ext cx="2851045" cy="1295930"/>
          </a:xfrm>
          <a:prstGeom prst="rect">
            <a:avLst/>
          </a:prstGeom>
        </p:spPr>
      </p:pic>
      <p:sp>
        <p:nvSpPr>
          <p:cNvPr id="5" name="CasellaDiTesto 4">
            <a:extLst>
              <a:ext uri="{FF2B5EF4-FFF2-40B4-BE49-F238E27FC236}">
                <a16:creationId xmlns:a16="http://schemas.microsoft.com/office/drawing/2014/main" id="{6900B707-65C2-8EAA-92B1-1FFFD895A8DA}"/>
              </a:ext>
            </a:extLst>
          </p:cNvPr>
          <p:cNvSpPr txBox="1"/>
          <p:nvPr/>
        </p:nvSpPr>
        <p:spPr>
          <a:xfrm>
            <a:off x="157054" y="4692934"/>
            <a:ext cx="3999627" cy="507831"/>
          </a:xfrm>
          <a:prstGeom prst="rect">
            <a:avLst/>
          </a:prstGeom>
          <a:noFill/>
        </p:spPr>
        <p:txBody>
          <a:bodyPr wrap="square" rtlCol="0">
            <a:spAutoFit/>
          </a:bodyPr>
          <a:lstStyle/>
          <a:p>
            <a:r>
              <a:rPr lang="it-IT" sz="1350" dirty="0"/>
              <a:t>*Comprende tutti i bonus per l’edilizia con detrazioni anche inferiori al 110%</a:t>
            </a:r>
          </a:p>
        </p:txBody>
      </p:sp>
    </p:spTree>
    <p:extLst>
      <p:ext uri="{BB962C8B-B14F-4D97-AF65-F5344CB8AC3E}">
        <p14:creationId xmlns:p14="http://schemas.microsoft.com/office/powerpoint/2010/main" val="12586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46607-4E61-E440-A650-AD1E85921D52}"/>
              </a:ext>
            </a:extLst>
          </p:cNvPr>
          <p:cNvSpPr>
            <a:spLocks noGrp="1"/>
          </p:cNvSpPr>
          <p:nvPr>
            <p:ph type="title"/>
          </p:nvPr>
        </p:nvSpPr>
        <p:spPr>
          <a:xfrm>
            <a:off x="457200" y="95979"/>
            <a:ext cx="8229600" cy="857250"/>
          </a:xfrm>
        </p:spPr>
        <p:txBody>
          <a:bodyPr>
            <a:normAutofit fontScale="90000"/>
          </a:bodyPr>
          <a:lstStyle/>
          <a:p>
            <a:r>
              <a:rPr lang="it-IT" dirty="0">
                <a:solidFill>
                  <a:srgbClr val="FF0000"/>
                </a:solidFill>
              </a:rPr>
              <a:t>SUPERBONUS, </a:t>
            </a:r>
            <a:br>
              <a:rPr lang="it-IT" dirty="0">
                <a:solidFill>
                  <a:srgbClr val="FF0000"/>
                </a:solidFill>
              </a:rPr>
            </a:br>
            <a:r>
              <a:rPr lang="it-IT" dirty="0">
                <a:solidFill>
                  <a:srgbClr val="FF0000"/>
                </a:solidFill>
              </a:rPr>
              <a:t>MA QUANTO COSTA?</a:t>
            </a:r>
          </a:p>
        </p:txBody>
      </p:sp>
      <p:pic>
        <p:nvPicPr>
          <p:cNvPr id="5" name="Immagine 4">
            <a:extLst>
              <a:ext uri="{FF2B5EF4-FFF2-40B4-BE49-F238E27FC236}">
                <a16:creationId xmlns:a16="http://schemas.microsoft.com/office/drawing/2014/main" id="{F5FD4130-7D20-B442-80E5-1E08517A3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07" y="1768436"/>
            <a:ext cx="2332018" cy="1943456"/>
          </a:xfrm>
          <a:prstGeom prst="rect">
            <a:avLst/>
          </a:prstGeom>
        </p:spPr>
      </p:pic>
      <p:sp>
        <p:nvSpPr>
          <p:cNvPr id="4" name="Rettangolo con angoli arrotondati 3">
            <a:extLst>
              <a:ext uri="{FF2B5EF4-FFF2-40B4-BE49-F238E27FC236}">
                <a16:creationId xmlns:a16="http://schemas.microsoft.com/office/drawing/2014/main" id="{6B800C43-11A9-15F3-B683-51F373C7710D}"/>
              </a:ext>
            </a:extLst>
          </p:cNvPr>
          <p:cNvSpPr/>
          <p:nvPr/>
        </p:nvSpPr>
        <p:spPr>
          <a:xfrm>
            <a:off x="2202570" y="1248557"/>
            <a:ext cx="3410645" cy="102786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dirty="0"/>
              <a:t>Negli ultimi 8 mesi allo Stato è costato 29,5 miliardi di euro</a:t>
            </a:r>
          </a:p>
        </p:txBody>
      </p:sp>
      <p:sp>
        <p:nvSpPr>
          <p:cNvPr id="6" name="Rettangolo con angoli arrotondati 5">
            <a:extLst>
              <a:ext uri="{FF2B5EF4-FFF2-40B4-BE49-F238E27FC236}">
                <a16:creationId xmlns:a16="http://schemas.microsoft.com/office/drawing/2014/main" id="{C871E917-7BF0-C0D0-6279-A227BA178AF4}"/>
              </a:ext>
            </a:extLst>
          </p:cNvPr>
          <p:cNvSpPr/>
          <p:nvPr/>
        </p:nvSpPr>
        <p:spPr>
          <a:xfrm>
            <a:off x="2202570" y="2497211"/>
            <a:ext cx="3410645" cy="102786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dirty="0"/>
              <a:t>Ma allo Stato sono rientrati almeno 11 miliardi di euro sotto forma di gettito fiscale </a:t>
            </a:r>
          </a:p>
        </p:txBody>
      </p:sp>
      <p:sp>
        <p:nvSpPr>
          <p:cNvPr id="10" name="Rettangolo con angoli arrotondati 9">
            <a:extLst>
              <a:ext uri="{FF2B5EF4-FFF2-40B4-BE49-F238E27FC236}">
                <a16:creationId xmlns:a16="http://schemas.microsoft.com/office/drawing/2014/main" id="{66AC5FAA-14CD-C78D-F4C4-114A51B4056E}"/>
              </a:ext>
            </a:extLst>
          </p:cNvPr>
          <p:cNvSpPr/>
          <p:nvPr/>
        </p:nvSpPr>
        <p:spPr>
          <a:xfrm>
            <a:off x="2142499" y="3745865"/>
            <a:ext cx="3410645" cy="11587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a:t>….non è un caso che attualmente il MEF registri un </a:t>
            </a:r>
            <a:r>
              <a:rPr lang="it-IT" b="1" dirty="0"/>
              <a:t>extragettito fiscale</a:t>
            </a:r>
            <a:r>
              <a:rPr lang="it-IT" dirty="0"/>
              <a:t> </a:t>
            </a:r>
            <a:r>
              <a:rPr lang="it-IT" sz="1200" dirty="0"/>
              <a:t>del +11% tra gennaio e luglio 2022 nonostante la crisi in atto (+30 mld rispetto anno precedente)</a:t>
            </a:r>
          </a:p>
        </p:txBody>
      </p:sp>
      <p:pic>
        <p:nvPicPr>
          <p:cNvPr id="12" name="Immagine 11">
            <a:extLst>
              <a:ext uri="{FF2B5EF4-FFF2-40B4-BE49-F238E27FC236}">
                <a16:creationId xmlns:a16="http://schemas.microsoft.com/office/drawing/2014/main" id="{13E600B7-1F5A-B72A-0D12-1332F1C9A666}"/>
              </a:ext>
            </a:extLst>
          </p:cNvPr>
          <p:cNvPicPr>
            <a:picLocks noChangeAspect="1"/>
          </p:cNvPicPr>
          <p:nvPr/>
        </p:nvPicPr>
        <p:blipFill>
          <a:blip r:embed="rId3"/>
          <a:stretch>
            <a:fillRect/>
          </a:stretch>
        </p:blipFill>
        <p:spPr>
          <a:xfrm>
            <a:off x="6178524" y="2276423"/>
            <a:ext cx="2846365" cy="2646289"/>
          </a:xfrm>
          <a:prstGeom prst="rect">
            <a:avLst/>
          </a:prstGeom>
        </p:spPr>
      </p:pic>
    </p:spTree>
    <p:extLst>
      <p:ext uri="{BB962C8B-B14F-4D97-AF65-F5344CB8AC3E}">
        <p14:creationId xmlns:p14="http://schemas.microsoft.com/office/powerpoint/2010/main" val="37058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BB24D1-3791-4292-9F96-3BBE957BFD1C}"/>
              </a:ext>
            </a:extLst>
          </p:cNvPr>
          <p:cNvSpPr>
            <a:spLocks noGrp="1"/>
          </p:cNvSpPr>
          <p:nvPr>
            <p:ph type="title"/>
          </p:nvPr>
        </p:nvSpPr>
        <p:spPr>
          <a:xfrm>
            <a:off x="1" y="123372"/>
            <a:ext cx="9144000" cy="1279688"/>
          </a:xfrm>
        </p:spPr>
        <p:txBody>
          <a:bodyPr>
            <a:normAutofit/>
          </a:bodyPr>
          <a:lstStyle/>
          <a:p>
            <a:pPr algn="ctr"/>
            <a:r>
              <a:rPr lang="it-IT" sz="3300" dirty="0">
                <a:solidFill>
                  <a:srgbClr val="C00000"/>
                </a:solidFill>
              </a:rPr>
              <a:t>Stima dell’impatto del Super ecobonus 110% tra gennaio e Agosto 2022</a:t>
            </a:r>
          </a:p>
        </p:txBody>
      </p:sp>
      <p:sp>
        <p:nvSpPr>
          <p:cNvPr id="3" name="Segnaposto testo 2">
            <a:extLst>
              <a:ext uri="{FF2B5EF4-FFF2-40B4-BE49-F238E27FC236}">
                <a16:creationId xmlns:a16="http://schemas.microsoft.com/office/drawing/2014/main" id="{39855800-6140-401D-90F1-E01F5AFCADB5}"/>
              </a:ext>
            </a:extLst>
          </p:cNvPr>
          <p:cNvSpPr>
            <a:spLocks noGrp="1"/>
          </p:cNvSpPr>
          <p:nvPr>
            <p:ph type="body" idx="1"/>
          </p:nvPr>
        </p:nvSpPr>
        <p:spPr>
          <a:xfrm>
            <a:off x="321460" y="1233359"/>
            <a:ext cx="8288791" cy="853715"/>
          </a:xfrm>
        </p:spPr>
        <p:txBody>
          <a:bodyPr>
            <a:normAutofit fontScale="92500"/>
          </a:bodyPr>
          <a:lstStyle/>
          <a:p>
            <a:r>
              <a:rPr lang="it-IT" dirty="0"/>
              <a:t>Nei primi 8 mesi del 2022 sono stati effettuati impegni di spesa per ben </a:t>
            </a:r>
            <a:r>
              <a:rPr lang="it-IT" sz="3200" dirty="0"/>
              <a:t>26,82</a:t>
            </a:r>
            <a:r>
              <a:rPr lang="it-IT" dirty="0"/>
              <a:t> miliardi di euro (allo Stato costa </a:t>
            </a:r>
            <a:r>
              <a:rPr lang="it-IT" b="1" dirty="0"/>
              <a:t>29,5 mld </a:t>
            </a:r>
            <a:r>
              <a:rPr lang="it-IT" dirty="0"/>
              <a:t>per effetto del meccanismo 110%)</a:t>
            </a:r>
            <a:endParaRPr lang="it-IT" sz="2400" dirty="0"/>
          </a:p>
        </p:txBody>
      </p:sp>
      <p:pic>
        <p:nvPicPr>
          <p:cNvPr id="4" name="Immagine 3">
            <a:extLst>
              <a:ext uri="{FF2B5EF4-FFF2-40B4-BE49-F238E27FC236}">
                <a16:creationId xmlns:a16="http://schemas.microsoft.com/office/drawing/2014/main" id="{72643C87-A65C-DC4C-88E5-9F2325FF8685}"/>
              </a:ext>
            </a:extLst>
          </p:cNvPr>
          <p:cNvPicPr>
            <a:picLocks noChangeAspect="1"/>
          </p:cNvPicPr>
          <p:nvPr/>
        </p:nvPicPr>
        <p:blipFill>
          <a:blip r:embed="rId2"/>
          <a:stretch>
            <a:fillRect/>
          </a:stretch>
        </p:blipFill>
        <p:spPr>
          <a:xfrm>
            <a:off x="90182" y="2724885"/>
            <a:ext cx="1329662" cy="1787344"/>
          </a:xfrm>
          <a:prstGeom prst="rect">
            <a:avLst/>
          </a:prstGeom>
        </p:spPr>
      </p:pic>
      <p:sp>
        <p:nvSpPr>
          <p:cNvPr id="5" name="Rettangolo con angoli arrotondati 4">
            <a:extLst>
              <a:ext uri="{FF2B5EF4-FFF2-40B4-BE49-F238E27FC236}">
                <a16:creationId xmlns:a16="http://schemas.microsoft.com/office/drawing/2014/main" id="{262F09EB-FD22-A69D-EEBB-ADBA89DBB333}"/>
              </a:ext>
            </a:extLst>
          </p:cNvPr>
          <p:cNvSpPr/>
          <p:nvPr/>
        </p:nvSpPr>
        <p:spPr>
          <a:xfrm>
            <a:off x="1497435" y="3071174"/>
            <a:ext cx="1579228" cy="9815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err="1"/>
              <a:t>Gen</a:t>
            </a:r>
            <a:r>
              <a:rPr lang="it-IT" sz="1350" dirty="0"/>
              <a:t>-Ago 2022</a:t>
            </a:r>
          </a:p>
          <a:p>
            <a:pPr algn="ctr"/>
            <a:r>
              <a:rPr lang="it-IT" sz="1350" dirty="0"/>
              <a:t>Spesa Superbonus 110% = 26,82 mld euro</a:t>
            </a:r>
          </a:p>
        </p:txBody>
      </p:sp>
      <p:sp>
        <p:nvSpPr>
          <p:cNvPr id="6" name="Rettangolo con angoli arrotondati 5">
            <a:extLst>
              <a:ext uri="{FF2B5EF4-FFF2-40B4-BE49-F238E27FC236}">
                <a16:creationId xmlns:a16="http://schemas.microsoft.com/office/drawing/2014/main" id="{FA0D3855-1D50-119C-3001-14C975F6730F}"/>
              </a:ext>
            </a:extLst>
          </p:cNvPr>
          <p:cNvSpPr/>
          <p:nvPr/>
        </p:nvSpPr>
        <p:spPr>
          <a:xfrm>
            <a:off x="3354548" y="3071174"/>
            <a:ext cx="1579228" cy="9815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Produzione complessiva attivata</a:t>
            </a:r>
          </a:p>
          <a:p>
            <a:pPr algn="ctr"/>
            <a:r>
              <a:rPr lang="it-IT" sz="1350" dirty="0"/>
              <a:t>56,4 mld euro</a:t>
            </a:r>
          </a:p>
        </p:txBody>
      </p:sp>
      <p:sp>
        <p:nvSpPr>
          <p:cNvPr id="7" name="Rettangolo con angoli arrotondati 6">
            <a:extLst>
              <a:ext uri="{FF2B5EF4-FFF2-40B4-BE49-F238E27FC236}">
                <a16:creationId xmlns:a16="http://schemas.microsoft.com/office/drawing/2014/main" id="{19FA5817-A60F-8A5A-9745-684C6C1F230C}"/>
              </a:ext>
            </a:extLst>
          </p:cNvPr>
          <p:cNvSpPr/>
          <p:nvPr/>
        </p:nvSpPr>
        <p:spPr>
          <a:xfrm>
            <a:off x="5155035" y="3071174"/>
            <a:ext cx="1579228" cy="9815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Contributo alla formazione del Pil</a:t>
            </a:r>
          </a:p>
          <a:p>
            <a:pPr algn="ctr"/>
            <a:r>
              <a:rPr lang="it-IT" sz="1350" dirty="0"/>
              <a:t>35,5 mld euro</a:t>
            </a:r>
          </a:p>
        </p:txBody>
      </p:sp>
      <p:sp>
        <p:nvSpPr>
          <p:cNvPr id="8" name="Rettangolo con angoli arrotondati 7">
            <a:extLst>
              <a:ext uri="{FF2B5EF4-FFF2-40B4-BE49-F238E27FC236}">
                <a16:creationId xmlns:a16="http://schemas.microsoft.com/office/drawing/2014/main" id="{BF95B755-7C92-CADF-D484-CDD5CA8C9006}"/>
              </a:ext>
            </a:extLst>
          </p:cNvPr>
          <p:cNvSpPr/>
          <p:nvPr/>
        </p:nvSpPr>
        <p:spPr>
          <a:xfrm>
            <a:off x="7031023" y="3071174"/>
            <a:ext cx="1579228" cy="9815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Occupazione generata</a:t>
            </a:r>
          </a:p>
          <a:p>
            <a:pPr algn="ctr"/>
            <a:r>
              <a:rPr lang="it-IT" sz="1350" dirty="0"/>
              <a:t>Circa 440 mila unità di lavoro</a:t>
            </a:r>
          </a:p>
        </p:txBody>
      </p:sp>
      <p:sp>
        <p:nvSpPr>
          <p:cNvPr id="9" name="Rettangolo con angoli arrotondati 8">
            <a:extLst>
              <a:ext uri="{FF2B5EF4-FFF2-40B4-BE49-F238E27FC236}">
                <a16:creationId xmlns:a16="http://schemas.microsoft.com/office/drawing/2014/main" id="{D7C86FB1-B653-FFC5-4D49-8E5122B495A3}"/>
              </a:ext>
            </a:extLst>
          </p:cNvPr>
          <p:cNvSpPr/>
          <p:nvPr/>
        </p:nvSpPr>
        <p:spPr>
          <a:xfrm>
            <a:off x="3322226" y="4107337"/>
            <a:ext cx="1579228" cy="98151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Gettito fiscale a favore dello Stato</a:t>
            </a:r>
          </a:p>
          <a:p>
            <a:pPr algn="ctr"/>
            <a:r>
              <a:rPr lang="it-IT" sz="1350" dirty="0"/>
              <a:t>11 mld euro</a:t>
            </a:r>
          </a:p>
        </p:txBody>
      </p:sp>
      <p:sp>
        <p:nvSpPr>
          <p:cNvPr id="15" name="Freccia a destra 14">
            <a:extLst>
              <a:ext uri="{FF2B5EF4-FFF2-40B4-BE49-F238E27FC236}">
                <a16:creationId xmlns:a16="http://schemas.microsoft.com/office/drawing/2014/main" id="{B4F55D2D-E696-7B8F-98CE-7EBAB8ADDB57}"/>
              </a:ext>
            </a:extLst>
          </p:cNvPr>
          <p:cNvSpPr/>
          <p:nvPr/>
        </p:nvSpPr>
        <p:spPr>
          <a:xfrm>
            <a:off x="3095538" y="3461262"/>
            <a:ext cx="221259" cy="1572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7" name="Freccia a destra 16">
            <a:extLst>
              <a:ext uri="{FF2B5EF4-FFF2-40B4-BE49-F238E27FC236}">
                <a16:creationId xmlns:a16="http://schemas.microsoft.com/office/drawing/2014/main" id="{516CD5E9-5B07-888B-B2E1-E8978BE15DDC}"/>
              </a:ext>
            </a:extLst>
          </p:cNvPr>
          <p:cNvSpPr/>
          <p:nvPr/>
        </p:nvSpPr>
        <p:spPr>
          <a:xfrm>
            <a:off x="4943738" y="3483283"/>
            <a:ext cx="221259" cy="1572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8" name="Freccia a destra 17">
            <a:extLst>
              <a:ext uri="{FF2B5EF4-FFF2-40B4-BE49-F238E27FC236}">
                <a16:creationId xmlns:a16="http://schemas.microsoft.com/office/drawing/2014/main" id="{5DBC12F2-629E-8DAA-649B-09C077D421DF}"/>
              </a:ext>
            </a:extLst>
          </p:cNvPr>
          <p:cNvSpPr/>
          <p:nvPr/>
        </p:nvSpPr>
        <p:spPr>
          <a:xfrm>
            <a:off x="6767819" y="3461262"/>
            <a:ext cx="221259" cy="1572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9" name="Freccia a destra 18">
            <a:extLst>
              <a:ext uri="{FF2B5EF4-FFF2-40B4-BE49-F238E27FC236}">
                <a16:creationId xmlns:a16="http://schemas.microsoft.com/office/drawing/2014/main" id="{1C5EA15B-5C73-3230-8762-07F849862422}"/>
              </a:ext>
            </a:extLst>
          </p:cNvPr>
          <p:cNvSpPr/>
          <p:nvPr/>
        </p:nvSpPr>
        <p:spPr>
          <a:xfrm rot="5400000">
            <a:off x="4901793" y="4069778"/>
            <a:ext cx="221259" cy="1572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9662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5C7CA4-C38E-8EDD-29F8-CEF44D19E6D1}"/>
              </a:ext>
            </a:extLst>
          </p:cNvPr>
          <p:cNvSpPr>
            <a:spLocks noGrp="1"/>
          </p:cNvSpPr>
          <p:nvPr>
            <p:ph type="title"/>
          </p:nvPr>
        </p:nvSpPr>
        <p:spPr>
          <a:xfrm>
            <a:off x="470648" y="135426"/>
            <a:ext cx="8044703" cy="678465"/>
          </a:xfrm>
        </p:spPr>
        <p:txBody>
          <a:bodyPr>
            <a:noAutofit/>
          </a:bodyPr>
          <a:lstStyle/>
          <a:p>
            <a:pPr algn="ctr"/>
            <a:r>
              <a:rPr lang="it-IT" sz="4000" b="1" dirty="0">
                <a:solidFill>
                  <a:srgbClr val="C00000"/>
                </a:solidFill>
              </a:rPr>
              <a:t>Iniziative urgenti proposte dall’RPT</a:t>
            </a:r>
          </a:p>
        </p:txBody>
      </p:sp>
      <p:sp>
        <p:nvSpPr>
          <p:cNvPr id="3" name="Segnaposto contenuto 2">
            <a:extLst>
              <a:ext uri="{FF2B5EF4-FFF2-40B4-BE49-F238E27FC236}">
                <a16:creationId xmlns:a16="http://schemas.microsoft.com/office/drawing/2014/main" id="{0A6FC451-7D66-CE70-0BA4-200214D82770}"/>
              </a:ext>
            </a:extLst>
          </p:cNvPr>
          <p:cNvSpPr>
            <a:spLocks noGrp="1"/>
          </p:cNvSpPr>
          <p:nvPr>
            <p:ph idx="1"/>
          </p:nvPr>
        </p:nvSpPr>
        <p:spPr>
          <a:xfrm>
            <a:off x="470647" y="813891"/>
            <a:ext cx="8044703" cy="4147149"/>
          </a:xfrm>
        </p:spPr>
        <p:txBody>
          <a:bodyPr>
            <a:normAutofit lnSpcReduction="10000"/>
          </a:bodyPr>
          <a:lstStyle/>
          <a:p>
            <a:pPr algn="just"/>
            <a:r>
              <a:rPr lang="it-IT" sz="1950" dirty="0">
                <a:solidFill>
                  <a:srgbClr val="000000"/>
                </a:solidFill>
                <a:latin typeface="Calibri" panose="020F0502020204030204" pitchFamily="34" charset="0"/>
              </a:rPr>
              <a:t>Cessione del credito – Riduzione delle responsabilità delle banche sull'acquisto dei crediti</a:t>
            </a:r>
          </a:p>
          <a:p>
            <a:pPr algn="just"/>
            <a:r>
              <a:rPr lang="it-IT" sz="1950" dirty="0">
                <a:solidFill>
                  <a:srgbClr val="000000"/>
                </a:solidFill>
                <a:latin typeface="Calibri" panose="020F0502020204030204" pitchFamily="34" charset="0"/>
              </a:rPr>
              <a:t>Definizione delle regole per la scadenza del  30/9/2022 per le unifamiliari</a:t>
            </a:r>
          </a:p>
          <a:p>
            <a:pPr algn="just"/>
            <a:r>
              <a:rPr lang="it-IT" sz="1950" dirty="0">
                <a:solidFill>
                  <a:srgbClr val="000000"/>
                </a:solidFill>
                <a:latin typeface="Calibri" panose="020F0502020204030204" pitchFamily="34" charset="0"/>
              </a:rPr>
              <a:t>Richiesta della RPT alle Casse Professionali Tecniche di supportare l’attività sul tema dell’acquisto dei crediti dei professionisti</a:t>
            </a:r>
          </a:p>
          <a:p>
            <a:pPr algn="just"/>
            <a:r>
              <a:rPr lang="it-IT" sz="1950" dirty="0">
                <a:solidFill>
                  <a:srgbClr val="000000"/>
                </a:solidFill>
                <a:latin typeface="Calibri" panose="020F0502020204030204" pitchFamily="34" charset="0"/>
              </a:rPr>
              <a:t>Ulteriori semplificazioni urbanistiche ed edilizie con approvazione nuova proposta di Testo Unico delle costruzioni</a:t>
            </a:r>
          </a:p>
          <a:p>
            <a:pPr algn="just"/>
            <a:r>
              <a:rPr lang="it-IT" sz="1950" dirty="0">
                <a:solidFill>
                  <a:srgbClr val="000000"/>
                </a:solidFill>
                <a:latin typeface="Calibri" panose="020F0502020204030204" pitchFamily="34" charset="0"/>
              </a:rPr>
              <a:t>Sanatoria difformità edilizie che non riguardino abusi completi di fabbricati</a:t>
            </a:r>
          </a:p>
          <a:p>
            <a:pPr algn="just"/>
            <a:r>
              <a:rPr lang="it-IT" sz="1950" dirty="0">
                <a:solidFill>
                  <a:srgbClr val="000000"/>
                </a:solidFill>
                <a:latin typeface="Calibri" panose="020F0502020204030204" pitchFamily="34" charset="0"/>
              </a:rPr>
              <a:t>Obbligo di Fascicolo del Fabbricato</a:t>
            </a:r>
          </a:p>
          <a:p>
            <a:pPr algn="just"/>
            <a:r>
              <a:rPr lang="it-IT" sz="1950" dirty="0">
                <a:solidFill>
                  <a:srgbClr val="000000"/>
                </a:solidFill>
                <a:latin typeface="Calibri" panose="020F0502020204030204" pitchFamily="34" charset="0"/>
              </a:rPr>
              <a:t>Approvazione del Piano di Prevenzione Sismica e definizione dell’incentivo per interventi antisismici</a:t>
            </a:r>
          </a:p>
          <a:p>
            <a:pPr algn="just"/>
            <a:r>
              <a:rPr lang="it-IT" sz="1950" dirty="0">
                <a:solidFill>
                  <a:srgbClr val="000000"/>
                </a:solidFill>
                <a:latin typeface="Calibri" panose="020F0502020204030204" pitchFamily="34" charset="0"/>
              </a:rPr>
              <a:t>Definizione quadro di incentivi in attuazione della normativa europea sul risparmio energetico</a:t>
            </a:r>
          </a:p>
          <a:p>
            <a:endParaRPr lang="it-IT" sz="1950" dirty="0"/>
          </a:p>
          <a:p>
            <a:pPr marL="0" indent="0">
              <a:buNone/>
            </a:pPr>
            <a:endParaRPr lang="it-IT" sz="1950" b="1" dirty="0"/>
          </a:p>
          <a:p>
            <a:endParaRPr lang="it-IT" dirty="0"/>
          </a:p>
        </p:txBody>
      </p:sp>
      <p:pic>
        <p:nvPicPr>
          <p:cNvPr id="5" name="Immagine 4">
            <a:extLst>
              <a:ext uri="{FF2B5EF4-FFF2-40B4-BE49-F238E27FC236}">
                <a16:creationId xmlns:a16="http://schemas.microsoft.com/office/drawing/2014/main" id="{22756E18-AD93-074C-847F-D0366927B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2868" y="4789167"/>
            <a:ext cx="719374" cy="260353"/>
          </a:xfrm>
          <a:prstGeom prst="rect">
            <a:avLst/>
          </a:prstGeom>
        </p:spPr>
      </p:pic>
    </p:spTree>
    <p:extLst>
      <p:ext uri="{BB962C8B-B14F-4D97-AF65-F5344CB8AC3E}">
        <p14:creationId xmlns:p14="http://schemas.microsoft.com/office/powerpoint/2010/main" val="30946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70EB080-D697-411B-9C6A-1825E3E87553}"/>
              </a:ext>
            </a:extLst>
          </p:cNvPr>
          <p:cNvSpPr txBox="1"/>
          <p:nvPr/>
        </p:nvSpPr>
        <p:spPr>
          <a:xfrm>
            <a:off x="47767" y="49078"/>
            <a:ext cx="9003425" cy="954107"/>
          </a:xfrm>
          <a:prstGeom prst="rect">
            <a:avLst/>
          </a:prstGeom>
          <a:noFill/>
        </p:spPr>
        <p:txBody>
          <a:bodyPr wrap="square">
            <a:spAutoFit/>
          </a:bodyPr>
          <a:lstStyle/>
          <a:p>
            <a:pPr algn="ctr"/>
            <a:r>
              <a:rPr lang="it-IT" sz="2800" dirty="0">
                <a:solidFill>
                  <a:srgbClr val="C00000"/>
                </a:solidFill>
                <a:latin typeface="Calibri" panose="020F0502020204030204" pitchFamily="34" charset="0"/>
                <a:ea typeface="Calibri" panose="020F0502020204030204" pitchFamily="34" charset="0"/>
              </a:rPr>
              <a:t>L’RPT e la proposta di un Piano Nazionale di Prevenzione Sismica</a:t>
            </a:r>
          </a:p>
        </p:txBody>
      </p:sp>
      <p:sp>
        <p:nvSpPr>
          <p:cNvPr id="4" name="CasellaDiTesto 3">
            <a:extLst>
              <a:ext uri="{FF2B5EF4-FFF2-40B4-BE49-F238E27FC236}">
                <a16:creationId xmlns:a16="http://schemas.microsoft.com/office/drawing/2014/main" id="{7158350B-6088-B34A-EFD8-6DEEA818A0D8}"/>
              </a:ext>
            </a:extLst>
          </p:cNvPr>
          <p:cNvSpPr txBox="1"/>
          <p:nvPr/>
        </p:nvSpPr>
        <p:spPr>
          <a:xfrm>
            <a:off x="385762" y="875574"/>
            <a:ext cx="8372475" cy="523220"/>
          </a:xfrm>
          <a:prstGeom prst="rect">
            <a:avLst/>
          </a:prstGeom>
          <a:noFill/>
        </p:spPr>
        <p:txBody>
          <a:bodyPr wrap="square" rtlCol="0">
            <a:spAutoFit/>
          </a:bodyPr>
          <a:lstStyle/>
          <a:p>
            <a:pPr algn="ctr"/>
            <a:r>
              <a:rPr lang="it-IT" sz="1400" dirty="0">
                <a:solidFill>
                  <a:srgbClr val="002060"/>
                </a:solidFill>
              </a:rPr>
              <a:t>Le azioni di prevenzione del rischio e di miglioramento della sicurezza del patrimonio edilizio devono essere, gradualmente nel tempo, uniformate ad un </a:t>
            </a:r>
            <a:r>
              <a:rPr lang="it-IT" sz="1400" b="1" u="sng" dirty="0">
                <a:solidFill>
                  <a:srgbClr val="002060"/>
                </a:solidFill>
              </a:rPr>
              <a:t>principio di obbligatorietà stabilito per legge</a:t>
            </a:r>
          </a:p>
        </p:txBody>
      </p:sp>
      <p:sp>
        <p:nvSpPr>
          <p:cNvPr id="7" name="Titolo 1">
            <a:extLst>
              <a:ext uri="{FF2B5EF4-FFF2-40B4-BE49-F238E27FC236}">
                <a16:creationId xmlns:a16="http://schemas.microsoft.com/office/drawing/2014/main" id="{01C643FD-87A7-AFE2-074B-FAD4D969F4B9}"/>
              </a:ext>
            </a:extLst>
          </p:cNvPr>
          <p:cNvSpPr txBox="1">
            <a:spLocks/>
          </p:cNvSpPr>
          <p:nvPr/>
        </p:nvSpPr>
        <p:spPr>
          <a:xfrm>
            <a:off x="-61416" y="1857839"/>
            <a:ext cx="6134097" cy="9941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000" b="1" dirty="0">
                <a:solidFill>
                  <a:srgbClr val="C00000"/>
                </a:solidFill>
              </a:rPr>
              <a:t>La road </a:t>
            </a:r>
            <a:r>
              <a:rPr lang="it-IT" sz="2000" b="1" dirty="0" err="1">
                <a:solidFill>
                  <a:srgbClr val="C00000"/>
                </a:solidFill>
              </a:rPr>
              <a:t>map</a:t>
            </a:r>
            <a:r>
              <a:rPr lang="it-IT" sz="2000" b="1" dirty="0">
                <a:solidFill>
                  <a:srgbClr val="C00000"/>
                </a:solidFill>
              </a:rPr>
              <a:t> per arrivare al Piano </a:t>
            </a:r>
            <a:br>
              <a:rPr lang="it-IT" sz="2000" b="1" dirty="0">
                <a:solidFill>
                  <a:srgbClr val="C00000"/>
                </a:solidFill>
              </a:rPr>
            </a:br>
            <a:r>
              <a:rPr lang="it-IT" sz="2000" b="1" dirty="0">
                <a:solidFill>
                  <a:srgbClr val="C00000"/>
                </a:solidFill>
              </a:rPr>
              <a:t>di Prevenzione Sismica attraverso </a:t>
            </a:r>
            <a:br>
              <a:rPr lang="it-IT" sz="2000" b="1" dirty="0">
                <a:solidFill>
                  <a:srgbClr val="C00000"/>
                </a:solidFill>
              </a:rPr>
            </a:br>
            <a:r>
              <a:rPr lang="it-IT" sz="2000" b="1" dirty="0">
                <a:solidFill>
                  <a:srgbClr val="C00000"/>
                </a:solidFill>
              </a:rPr>
              <a:t>il Super </a:t>
            </a:r>
            <a:r>
              <a:rPr lang="it-IT" sz="2000" b="1" dirty="0" err="1">
                <a:solidFill>
                  <a:srgbClr val="C00000"/>
                </a:solidFill>
              </a:rPr>
              <a:t>sismabonus</a:t>
            </a:r>
            <a:endParaRPr lang="it-IT" sz="2000" b="1" dirty="0">
              <a:solidFill>
                <a:srgbClr val="C00000"/>
              </a:solidFill>
            </a:endParaRPr>
          </a:p>
        </p:txBody>
      </p:sp>
      <p:sp>
        <p:nvSpPr>
          <p:cNvPr id="9" name="Rettangolo 8">
            <a:extLst>
              <a:ext uri="{FF2B5EF4-FFF2-40B4-BE49-F238E27FC236}">
                <a16:creationId xmlns:a16="http://schemas.microsoft.com/office/drawing/2014/main" id="{B3B3FECD-F62D-E39E-B6D2-5C78970C1162}"/>
              </a:ext>
            </a:extLst>
          </p:cNvPr>
          <p:cNvSpPr/>
          <p:nvPr/>
        </p:nvSpPr>
        <p:spPr>
          <a:xfrm>
            <a:off x="268622" y="2788575"/>
            <a:ext cx="7328548" cy="2446824"/>
          </a:xfrm>
          <a:prstGeom prst="rect">
            <a:avLst/>
          </a:prstGeom>
        </p:spPr>
        <p:txBody>
          <a:bodyPr wrap="square">
            <a:spAutoFit/>
          </a:bodyPr>
          <a:lstStyle/>
          <a:p>
            <a:endParaRPr lang="it-IT" sz="2100" dirty="0"/>
          </a:p>
          <a:p>
            <a:r>
              <a:rPr lang="it-IT" sz="2100" b="1" dirty="0">
                <a:solidFill>
                  <a:srgbClr val="C00000"/>
                </a:solidFill>
              </a:rPr>
              <a:t>10 ANNI OBBLIGO DI CERTIFICAZIONE STATICA</a:t>
            </a:r>
          </a:p>
          <a:p>
            <a:endParaRPr lang="it-IT" sz="2100" dirty="0"/>
          </a:p>
          <a:p>
            <a:r>
              <a:rPr lang="it-IT" sz="2100" b="1" dirty="0">
                <a:solidFill>
                  <a:srgbClr val="C00000"/>
                </a:solidFill>
              </a:rPr>
              <a:t>20 ANNI OBBLIGO DI STIPULA ASSICURAZIONE</a:t>
            </a:r>
          </a:p>
          <a:p>
            <a:endParaRPr lang="it-IT" sz="2100" b="1" dirty="0">
              <a:solidFill>
                <a:srgbClr val="C00000"/>
              </a:solidFill>
            </a:endParaRPr>
          </a:p>
          <a:p>
            <a:r>
              <a:rPr lang="it-IT" sz="2100" b="1" dirty="0">
                <a:solidFill>
                  <a:srgbClr val="C00000"/>
                </a:solidFill>
              </a:rPr>
              <a:t>30 ANNI STATO NON RISARCISCE CHI NON HA FATTO INTERVENTI </a:t>
            </a:r>
          </a:p>
          <a:p>
            <a:endParaRPr lang="it-IT" sz="1350" dirty="0"/>
          </a:p>
          <a:p>
            <a:endParaRPr lang="it-IT" sz="1350" dirty="0"/>
          </a:p>
        </p:txBody>
      </p:sp>
      <p:pic>
        <p:nvPicPr>
          <p:cNvPr id="11" name="Immagine 10">
            <a:extLst>
              <a:ext uri="{FF2B5EF4-FFF2-40B4-BE49-F238E27FC236}">
                <a16:creationId xmlns:a16="http://schemas.microsoft.com/office/drawing/2014/main" id="{2E80C2F6-DEF0-DA5F-DA0E-138F349A9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3220" y="1586734"/>
            <a:ext cx="2157973" cy="2157973"/>
          </a:xfrm>
          <a:prstGeom prst="rect">
            <a:avLst/>
          </a:prstGeom>
        </p:spPr>
      </p:pic>
    </p:spTree>
    <p:extLst>
      <p:ext uri="{BB962C8B-B14F-4D97-AF65-F5344CB8AC3E}">
        <p14:creationId xmlns:p14="http://schemas.microsoft.com/office/powerpoint/2010/main" val="41837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3"/>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457200" y="181700"/>
            <a:ext cx="8229600" cy="857250"/>
          </a:xfrm>
        </p:spPr>
        <p:txBody>
          <a:bodyPr>
            <a:noAutofit/>
          </a:bodyPr>
          <a:lstStyle/>
          <a:p>
            <a:r>
              <a:rPr lang="it-IT" sz="2000" dirty="0">
                <a:solidFill>
                  <a:srgbClr val="FF0000"/>
                </a:solidFill>
              </a:rPr>
              <a:t>La RPT propone ai diversi schieramenti politici </a:t>
            </a:r>
            <a:br>
              <a:rPr lang="it-IT" sz="2000" dirty="0">
                <a:solidFill>
                  <a:srgbClr val="FF0000"/>
                </a:solidFill>
              </a:rPr>
            </a:br>
            <a:r>
              <a:rPr lang="it-IT" sz="2000" dirty="0">
                <a:solidFill>
                  <a:srgbClr val="FF0000"/>
                </a:solidFill>
              </a:rPr>
              <a:t>un’idea di futuro e di sviluppo del Paese </a:t>
            </a:r>
            <a:br>
              <a:rPr lang="it-IT" sz="2000" dirty="0">
                <a:solidFill>
                  <a:srgbClr val="FF0000"/>
                </a:solidFill>
              </a:rPr>
            </a:br>
            <a:r>
              <a:rPr lang="it-IT" sz="2000" dirty="0">
                <a:solidFill>
                  <a:srgbClr val="FF0000"/>
                </a:solidFill>
              </a:rPr>
              <a:t>in cui i professionisti abbiano voce e ruolo anche nell’ambito di </a:t>
            </a:r>
            <a:r>
              <a:rPr lang="it-IT" sz="2000" dirty="0" err="1">
                <a:solidFill>
                  <a:srgbClr val="FF0000"/>
                </a:solidFill>
              </a:rPr>
              <a:t>Professionitaliane</a:t>
            </a:r>
            <a:endParaRPr lang="it-IT" sz="2000" dirty="0">
              <a:solidFill>
                <a:srgbClr val="FF0000"/>
              </a:solidFill>
            </a:endParaRPr>
          </a:p>
        </p:txBody>
      </p:sp>
      <p:pic>
        <p:nvPicPr>
          <p:cNvPr id="5" name="Immagine 4">
            <a:extLst>
              <a:ext uri="{FF2B5EF4-FFF2-40B4-BE49-F238E27FC236}">
                <a16:creationId xmlns:a16="http://schemas.microsoft.com/office/drawing/2014/main" id="{1DCAF2CF-7ABF-B587-4435-9554BBBEF057}"/>
              </a:ext>
            </a:extLst>
          </p:cNvPr>
          <p:cNvPicPr>
            <a:picLocks noChangeAspect="1"/>
          </p:cNvPicPr>
          <p:nvPr/>
        </p:nvPicPr>
        <p:blipFill>
          <a:blip r:embed="rId4"/>
          <a:stretch>
            <a:fillRect/>
          </a:stretch>
        </p:blipFill>
        <p:spPr>
          <a:xfrm>
            <a:off x="53239" y="919035"/>
            <a:ext cx="2964560" cy="4189851"/>
          </a:xfrm>
          <a:prstGeom prst="rect">
            <a:avLst/>
          </a:prstGeom>
        </p:spPr>
      </p:pic>
      <p:pic>
        <p:nvPicPr>
          <p:cNvPr id="7" name="Immagine 6">
            <a:extLst>
              <a:ext uri="{FF2B5EF4-FFF2-40B4-BE49-F238E27FC236}">
                <a16:creationId xmlns:a16="http://schemas.microsoft.com/office/drawing/2014/main" id="{85DF1F51-9840-A6D8-2A25-3B83DB5FC194}"/>
              </a:ext>
            </a:extLst>
          </p:cNvPr>
          <p:cNvPicPr>
            <a:picLocks noChangeAspect="1"/>
          </p:cNvPicPr>
          <p:nvPr/>
        </p:nvPicPr>
        <p:blipFill>
          <a:blip r:embed="rId5"/>
          <a:stretch>
            <a:fillRect/>
          </a:stretch>
        </p:blipFill>
        <p:spPr>
          <a:xfrm>
            <a:off x="6126202" y="1038950"/>
            <a:ext cx="2868379" cy="4069936"/>
          </a:xfrm>
          <a:prstGeom prst="rect">
            <a:avLst/>
          </a:prstGeom>
        </p:spPr>
      </p:pic>
    </p:spTree>
    <p:extLst>
      <p:ext uri="{BB962C8B-B14F-4D97-AF65-F5344CB8AC3E}">
        <p14:creationId xmlns:p14="http://schemas.microsoft.com/office/powerpoint/2010/main" val="869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417153" y="2079503"/>
            <a:ext cx="8229600" cy="2564975"/>
          </a:xfrm>
        </p:spPr>
        <p:txBody>
          <a:bodyPr>
            <a:noAutofit/>
          </a:bodyPr>
          <a:lstStyle/>
          <a:p>
            <a:r>
              <a:rPr lang="it-IT" sz="2800" dirty="0">
                <a:solidFill>
                  <a:srgbClr val="FF0000"/>
                </a:solidFill>
              </a:rPr>
              <a:t>Oggi l’RPT è focalizzata su grandi temi a partire dall’attuazione del PNRR e dal ruolo che i professionisti tecnici possono avere</a:t>
            </a:r>
            <a:br>
              <a:rPr lang="it-IT" sz="2800" dirty="0">
                <a:solidFill>
                  <a:srgbClr val="FF0000"/>
                </a:solidFill>
              </a:rPr>
            </a:br>
            <a:r>
              <a:rPr lang="it-IT" sz="2000" dirty="0">
                <a:solidFill>
                  <a:schemeClr val="accent6">
                    <a:lumMod val="50000"/>
                  </a:schemeClr>
                </a:solidFill>
              </a:rPr>
              <a:t>PNRR, nuovo Codice dei Contratti Pubblici, autoriforma organizzativa, semplificazione normativa, politiche e strumenti per il risparmio energetico e la sicurezza delle costruzioni, laurea abilitante, equo compenso e parametri per corrispettivi,   rigenerazione </a:t>
            </a:r>
            <a:r>
              <a:rPr lang="it-IT" sz="2000" dirty="0" err="1">
                <a:solidFill>
                  <a:schemeClr val="accent6">
                    <a:lumMod val="50000"/>
                  </a:schemeClr>
                </a:solidFill>
              </a:rPr>
              <a:t>urbana,limite</a:t>
            </a:r>
            <a:r>
              <a:rPr lang="it-IT" sz="2000" dirty="0">
                <a:solidFill>
                  <a:schemeClr val="accent6">
                    <a:lumMod val="50000"/>
                  </a:schemeClr>
                </a:solidFill>
              </a:rPr>
              <a:t> al consumo di suolo, sviluppo dell’ICT,  sono i «fronti» più complessi su cui l’RPT sta operand</a:t>
            </a:r>
            <a:r>
              <a:rPr lang="it-IT" sz="2400" dirty="0">
                <a:solidFill>
                  <a:schemeClr val="accent6">
                    <a:lumMod val="50000"/>
                  </a:schemeClr>
                </a:solidFill>
              </a:rPr>
              <a:t>o</a:t>
            </a:r>
            <a:br>
              <a:rPr lang="it-IT" sz="2400" dirty="0">
                <a:solidFill>
                  <a:schemeClr val="accent6">
                    <a:lumMod val="50000"/>
                  </a:schemeClr>
                </a:solidFill>
              </a:rPr>
            </a:br>
            <a:r>
              <a:rPr lang="it-IT" sz="2400" b="1" u="sng" dirty="0">
                <a:solidFill>
                  <a:schemeClr val="accent6">
                    <a:lumMod val="50000"/>
                  </a:schemeClr>
                </a:solidFill>
              </a:rPr>
              <a:t>Ma anche : implementare il percorso di crescita e di integrazione in PROFESSIONITALIANE </a:t>
            </a:r>
          </a:p>
        </p:txBody>
      </p:sp>
      <p:sp>
        <p:nvSpPr>
          <p:cNvPr id="4" name="CasellaDiTesto 3">
            <a:extLst>
              <a:ext uri="{FF2B5EF4-FFF2-40B4-BE49-F238E27FC236}">
                <a16:creationId xmlns:a16="http://schemas.microsoft.com/office/drawing/2014/main" id="{C0CD2021-F433-86FE-713C-37C32626CD8D}"/>
              </a:ext>
            </a:extLst>
          </p:cNvPr>
          <p:cNvSpPr txBox="1"/>
          <p:nvPr/>
        </p:nvSpPr>
        <p:spPr>
          <a:xfrm>
            <a:off x="1174704" y="774236"/>
            <a:ext cx="6714499" cy="646331"/>
          </a:xfrm>
          <a:prstGeom prst="rect">
            <a:avLst/>
          </a:prstGeom>
          <a:noFill/>
        </p:spPr>
        <p:txBody>
          <a:bodyPr wrap="square" rtlCol="0">
            <a:spAutoFit/>
          </a:bodyPr>
          <a:lstStyle/>
          <a:p>
            <a:pPr algn="ctr"/>
            <a:r>
              <a:rPr lang="it-IT" sz="3600" dirty="0">
                <a:solidFill>
                  <a:srgbClr val="FF0000"/>
                </a:solidFill>
              </a:rPr>
              <a:t>Le nostre SFIDE</a:t>
            </a:r>
          </a:p>
        </p:txBody>
      </p:sp>
    </p:spTree>
    <p:extLst>
      <p:ext uri="{BB962C8B-B14F-4D97-AF65-F5344CB8AC3E}">
        <p14:creationId xmlns:p14="http://schemas.microsoft.com/office/powerpoint/2010/main" val="234803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3"/>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408895" y="75096"/>
            <a:ext cx="8229600" cy="857250"/>
          </a:xfrm>
        </p:spPr>
        <p:txBody>
          <a:bodyPr>
            <a:noAutofit/>
          </a:bodyPr>
          <a:lstStyle/>
          <a:p>
            <a:r>
              <a:rPr lang="it-IT" sz="2800" dirty="0">
                <a:solidFill>
                  <a:srgbClr val="FF0000"/>
                </a:solidFill>
              </a:rPr>
              <a:t>Agenda di Lavoro dell’RPT</a:t>
            </a:r>
            <a:br>
              <a:rPr lang="it-IT" sz="2800" dirty="0">
                <a:solidFill>
                  <a:srgbClr val="FF0000"/>
                </a:solidFill>
              </a:rPr>
            </a:br>
            <a:r>
              <a:rPr lang="it-IT" sz="2800" dirty="0">
                <a:solidFill>
                  <a:srgbClr val="FF0000"/>
                </a:solidFill>
              </a:rPr>
              <a:t>Cosa vogliamo ancora fare</a:t>
            </a:r>
          </a:p>
        </p:txBody>
      </p:sp>
      <p:sp>
        <p:nvSpPr>
          <p:cNvPr id="6" name="CasellaDiTesto 5">
            <a:extLst>
              <a:ext uri="{FF2B5EF4-FFF2-40B4-BE49-F238E27FC236}">
                <a16:creationId xmlns:a16="http://schemas.microsoft.com/office/drawing/2014/main" id="{DB1D9A6C-32B3-AAA9-DF94-30FEB6888914}"/>
              </a:ext>
            </a:extLst>
          </p:cNvPr>
          <p:cNvSpPr txBox="1"/>
          <p:nvPr/>
        </p:nvSpPr>
        <p:spPr>
          <a:xfrm>
            <a:off x="261257" y="955514"/>
            <a:ext cx="8621486" cy="4278094"/>
          </a:xfrm>
          <a:prstGeom prst="rect">
            <a:avLst/>
          </a:prstGeom>
          <a:noFill/>
        </p:spPr>
        <p:txBody>
          <a:bodyPr wrap="square" rtlCol="0">
            <a:spAutoFit/>
          </a:bodyPr>
          <a:lstStyle/>
          <a:p>
            <a:pPr marL="285750" indent="-285750">
              <a:buFont typeface="Arial" panose="020B0604020202020204" pitchFamily="34" charset="0"/>
              <a:buChar char="•"/>
            </a:pPr>
            <a:r>
              <a:rPr lang="it-IT" sz="1400" b="1" dirty="0"/>
              <a:t>Ribadire i principi fondanti del sistema di tutela per la società e per lo Stato previsto dall’organizzazione ordinistica</a:t>
            </a:r>
          </a:p>
          <a:p>
            <a:pPr marL="285750" indent="-285750">
              <a:buFont typeface="Arial" panose="020B0604020202020204" pitchFamily="34" charset="0"/>
              <a:buChar char="•"/>
            </a:pPr>
            <a:r>
              <a:rPr lang="it-IT" sz="1400" b="1" dirty="0"/>
              <a:t>Piena attuazione del principio di sussidiarietà ex </a:t>
            </a:r>
            <a:r>
              <a:rPr lang="it-IT" sz="1400" b="1" dirty="0" err="1"/>
              <a:t>lege</a:t>
            </a:r>
            <a:r>
              <a:rPr lang="it-IT" sz="1400" b="1" dirty="0"/>
              <a:t> 81/2017 e legge Concorrenza 2022</a:t>
            </a:r>
          </a:p>
          <a:p>
            <a:pPr marL="285750" indent="-285750">
              <a:buFont typeface="Arial" panose="020B0604020202020204" pitchFamily="34" charset="0"/>
              <a:buChar char="•"/>
            </a:pPr>
            <a:r>
              <a:rPr lang="it-IT" sz="1400" b="1" dirty="0"/>
              <a:t>Semplificazione del Codice dei contratti pubblici e istituzione di un Fondo di Rotazione per la Progettazione</a:t>
            </a:r>
          </a:p>
          <a:p>
            <a:pPr marL="285750" indent="-285750">
              <a:buFont typeface="Arial" panose="020B0604020202020204" pitchFamily="34" charset="0"/>
              <a:buChar char="•"/>
            </a:pPr>
            <a:r>
              <a:rPr lang="it-IT" sz="1400" b="1" dirty="0"/>
              <a:t>Rafforzamento delle misure per il risparmio energetico degli edifici e per la prevenzione del rischio sismico e avvio di un Piano Nazionale di prevenzione del rischio sismico</a:t>
            </a:r>
          </a:p>
          <a:p>
            <a:pPr marL="285750" indent="-285750">
              <a:buFont typeface="Arial" panose="020B0604020202020204" pitchFamily="34" charset="0"/>
              <a:buChar char="•"/>
            </a:pPr>
            <a:r>
              <a:rPr lang="it-IT" sz="1400" b="1" dirty="0"/>
              <a:t>Piano Nazionale di manutenzione delle infrastrutture autostradali, stradali e ferroviarie</a:t>
            </a:r>
          </a:p>
          <a:p>
            <a:pPr marL="285750" indent="-285750">
              <a:buFont typeface="Arial" panose="020B0604020202020204" pitchFamily="34" charset="0"/>
              <a:buChar char="•"/>
            </a:pPr>
            <a:r>
              <a:rPr lang="it-IT" sz="1400" b="1" dirty="0"/>
              <a:t>Rigenerazione urbana</a:t>
            </a:r>
          </a:p>
          <a:p>
            <a:pPr marL="285750" indent="-285750">
              <a:buFont typeface="Arial" panose="020B0604020202020204" pitchFamily="34" charset="0"/>
              <a:buChar char="•"/>
            </a:pPr>
            <a:r>
              <a:rPr lang="it-IT" sz="1400" b="1" dirty="0"/>
              <a:t>Semplificazioni in tema di edilizia ed urbanistica</a:t>
            </a:r>
          </a:p>
          <a:p>
            <a:pPr marL="285750" indent="-285750">
              <a:buFont typeface="Arial" panose="020B0604020202020204" pitchFamily="34" charset="0"/>
              <a:buChar char="•"/>
            </a:pPr>
            <a:r>
              <a:rPr lang="it-IT" sz="1400" b="1" dirty="0"/>
              <a:t>Rafforzare il Piano Transizione 4.0</a:t>
            </a:r>
          </a:p>
          <a:p>
            <a:pPr marL="285750" indent="-285750">
              <a:buFont typeface="Arial" panose="020B0604020202020204" pitchFamily="34" charset="0"/>
              <a:buChar char="•"/>
            </a:pPr>
            <a:r>
              <a:rPr lang="it-IT" sz="1400" b="1" dirty="0"/>
              <a:t>Interventi per rafforzamento del settore ICT e tutela dei professionisti impegnati nel settore </a:t>
            </a:r>
          </a:p>
          <a:p>
            <a:pPr marL="285750" indent="-285750">
              <a:buFont typeface="Arial" panose="020B0604020202020204" pitchFamily="34" charset="0"/>
              <a:buChar char="•"/>
            </a:pPr>
            <a:r>
              <a:rPr lang="it-IT" sz="1400" b="1" dirty="0"/>
              <a:t>Avviare un processo di semplificazione attraverso le norme tecniche consensuali (UNI)</a:t>
            </a:r>
            <a:endParaRPr lang="it-IT" sz="1400" b="1" u="sng" dirty="0"/>
          </a:p>
          <a:p>
            <a:pPr marL="285750" indent="-285750">
              <a:buFont typeface="Arial" panose="020B0604020202020204" pitchFamily="34" charset="0"/>
              <a:buChar char="•"/>
            </a:pPr>
            <a:r>
              <a:rPr lang="it-IT" sz="1400" b="1" dirty="0">
                <a:solidFill>
                  <a:schemeClr val="accent6">
                    <a:lumMod val="50000"/>
                  </a:schemeClr>
                </a:solidFill>
              </a:rPr>
              <a:t>Riorganizzare e rendere più efficiente il sistema </a:t>
            </a:r>
            <a:r>
              <a:rPr lang="it-IT" sz="1400" b="1" dirty="0" err="1">
                <a:solidFill>
                  <a:schemeClr val="accent6">
                    <a:lumMod val="50000"/>
                  </a:schemeClr>
                </a:solidFill>
              </a:rPr>
              <a:t>ordinistico</a:t>
            </a:r>
            <a:r>
              <a:rPr lang="it-IT" sz="1400" b="1" dirty="0">
                <a:solidFill>
                  <a:schemeClr val="accent6">
                    <a:lumMod val="50000"/>
                  </a:schemeClr>
                </a:solidFill>
              </a:rPr>
              <a:t> </a:t>
            </a:r>
          </a:p>
          <a:p>
            <a:pPr marL="285750" indent="-285750">
              <a:buFont typeface="Arial" panose="020B0604020202020204" pitchFamily="34" charset="0"/>
              <a:buChar char="•"/>
            </a:pPr>
            <a:r>
              <a:rPr lang="it-IT" sz="1400" b="1" dirty="0">
                <a:solidFill>
                  <a:schemeClr val="accent6">
                    <a:lumMod val="50000"/>
                  </a:schemeClr>
                </a:solidFill>
              </a:rPr>
              <a:t>Aumentare i servizi agli iscritti ai Consigli territoriali utilizzando le e </a:t>
            </a:r>
            <a:r>
              <a:rPr lang="it-IT" sz="1400" b="1" dirty="0" err="1">
                <a:solidFill>
                  <a:schemeClr val="accent6">
                    <a:lumMod val="50000"/>
                  </a:schemeClr>
                </a:solidFill>
              </a:rPr>
              <a:t>onomie</a:t>
            </a:r>
            <a:r>
              <a:rPr lang="it-IT" sz="1400" b="1" dirty="0">
                <a:solidFill>
                  <a:schemeClr val="accent6">
                    <a:lumMod val="50000"/>
                  </a:schemeClr>
                </a:solidFill>
              </a:rPr>
              <a:t> di scala della RPT</a:t>
            </a:r>
            <a:endParaRPr lang="it-IT" sz="1400" b="1" u="sng" dirty="0">
              <a:solidFill>
                <a:schemeClr val="accent6">
                  <a:lumMod val="50000"/>
                </a:schemeClr>
              </a:solidFill>
            </a:endParaRPr>
          </a:p>
          <a:p>
            <a:pPr marL="285750" indent="-285750">
              <a:buFont typeface="Arial" panose="020B0604020202020204" pitchFamily="34" charset="0"/>
              <a:buChar char="•"/>
            </a:pPr>
            <a:r>
              <a:rPr lang="it-IT" sz="1400" b="1" u="sng" dirty="0"/>
              <a:t>Tariffe minime professionali e compensi CTU</a:t>
            </a:r>
          </a:p>
          <a:p>
            <a:pPr marL="285750" indent="-285750">
              <a:buFont typeface="Arial" panose="020B0604020202020204" pitchFamily="34" charset="0"/>
              <a:buChar char="•"/>
            </a:pPr>
            <a:r>
              <a:rPr lang="it-IT" sz="1400" b="1" u="sng" dirty="0"/>
              <a:t>Riforma albo CTU </a:t>
            </a:r>
            <a:endParaRPr lang="it-IT" sz="1400" b="1" dirty="0"/>
          </a:p>
          <a:p>
            <a:r>
              <a:rPr lang="it-IT" sz="2400" b="1" u="sng">
                <a:solidFill>
                  <a:srgbClr val="FF0000"/>
                </a:solidFill>
              </a:rPr>
              <a:t>MA </a:t>
            </a:r>
            <a:r>
              <a:rPr lang="it-IT" sz="2400" b="1" u="sng" dirty="0">
                <a:solidFill>
                  <a:srgbClr val="FF0000"/>
                </a:solidFill>
              </a:rPr>
              <a:t>SOPRATTUTTO …</a:t>
            </a:r>
          </a:p>
          <a:p>
            <a:pPr marL="285750" indent="-285750">
              <a:buFont typeface="Arial" panose="020B0604020202020204" pitchFamily="34" charset="0"/>
              <a:buChar char="•"/>
            </a:pPr>
            <a:r>
              <a:rPr lang="it-IT" sz="2400" b="1" u="sng" dirty="0">
                <a:solidFill>
                  <a:srgbClr val="FF0000"/>
                </a:solidFill>
              </a:rPr>
              <a:t>7/9/2022 – DDL Equo compenso – CHI LO HA AFFOSSATO ?</a:t>
            </a:r>
            <a:endParaRPr lang="it-IT" sz="2400" dirty="0"/>
          </a:p>
        </p:txBody>
      </p:sp>
    </p:spTree>
    <p:extLst>
      <p:ext uri="{BB962C8B-B14F-4D97-AF65-F5344CB8AC3E}">
        <p14:creationId xmlns:p14="http://schemas.microsoft.com/office/powerpoint/2010/main" val="25997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5E47DB-DB5A-DE74-936D-290CBDA36A77}"/>
              </a:ext>
            </a:extLst>
          </p:cNvPr>
          <p:cNvSpPr>
            <a:spLocks noGrp="1"/>
          </p:cNvSpPr>
          <p:nvPr>
            <p:ph type="title"/>
          </p:nvPr>
        </p:nvSpPr>
        <p:spPr>
          <a:xfrm>
            <a:off x="457200" y="85839"/>
            <a:ext cx="8229600" cy="857250"/>
          </a:xfrm>
        </p:spPr>
        <p:txBody>
          <a:bodyPr>
            <a:noAutofit/>
          </a:bodyPr>
          <a:lstStyle/>
          <a:p>
            <a:r>
              <a:rPr lang="it-IT" sz="3600" dirty="0">
                <a:solidFill>
                  <a:srgbClr val="FF0000"/>
                </a:solidFill>
              </a:rPr>
              <a:t>Per l’RPT nuove e più efficaci regole per crescere e potenziare le attività </a:t>
            </a:r>
            <a:endParaRPr lang="it-IT" sz="3600" dirty="0"/>
          </a:p>
        </p:txBody>
      </p:sp>
      <p:sp>
        <p:nvSpPr>
          <p:cNvPr id="3" name="Segnaposto contenuto 2">
            <a:extLst>
              <a:ext uri="{FF2B5EF4-FFF2-40B4-BE49-F238E27FC236}">
                <a16:creationId xmlns:a16="http://schemas.microsoft.com/office/drawing/2014/main" id="{9A319886-D495-9A88-4F7C-945D3DED3574}"/>
              </a:ext>
            </a:extLst>
          </p:cNvPr>
          <p:cNvSpPr>
            <a:spLocks noGrp="1"/>
          </p:cNvSpPr>
          <p:nvPr>
            <p:ph idx="1"/>
          </p:nvPr>
        </p:nvSpPr>
        <p:spPr>
          <a:xfrm>
            <a:off x="256966" y="1080010"/>
            <a:ext cx="8630067" cy="3785665"/>
          </a:xfrm>
        </p:spPr>
        <p:txBody>
          <a:bodyPr>
            <a:noAutofit/>
          </a:bodyPr>
          <a:lstStyle/>
          <a:p>
            <a:r>
              <a:rPr lang="it-IT" sz="1800" dirty="0"/>
              <a:t>Rappresentare innanzi a tutte le sedi giurisdizionali, gli interessi ed i diritti degli associati e dei liberi professionisti in generale, previa espressa delibera dell’Assemblea assunta all’unanimità;</a:t>
            </a:r>
          </a:p>
          <a:p>
            <a:r>
              <a:rPr lang="it-IT" sz="1800" dirty="0"/>
              <a:t>Promuovere, coinvolgendo anche altri soggetti istituzionali tra cui le Casse di previdenza dei rispettivi Ordini e Collegi professionali </a:t>
            </a:r>
            <a:r>
              <a:rPr lang="it-IT" sz="1800" dirty="0" err="1"/>
              <a:t>ee</a:t>
            </a:r>
            <a:r>
              <a:rPr lang="it-IT" sz="1800" dirty="0"/>
              <a:t> altre organizzazioni, la costituzione di fondazioni o altri soggetti giuridici per finalità di studio, formazione, ricerca e diffusione del patrimonio culturale delle professioni tecniche e scientifiche, con delibera assunta all’unanimità;</a:t>
            </a:r>
          </a:p>
          <a:p>
            <a:pPr algn="just">
              <a:lnSpc>
                <a:spcPct val="107000"/>
              </a:lnSpc>
              <a:spcAft>
                <a:spcPts val="800"/>
              </a:spcAft>
            </a:pPr>
            <a:r>
              <a:rPr lang="it-IT" sz="1800" dirty="0"/>
              <a:t>Nella logica della solidarietà e della collaborazione, istituire  un comitato consultivo con funzioni di studio e supporto organizzativo, strategico e politico all’Assemblea. Con la partecipazione di rappresentanti di associazioni, organismi, ordini e collegi, professioni anche non ordinistiche, sindacati professionali, casse di previdenza e, in genere, soggetti giuridici aventi la finalità di tutelare diritti ed interessi dei professionisti italiani. </a:t>
            </a:r>
          </a:p>
        </p:txBody>
      </p:sp>
    </p:spTree>
    <p:extLst>
      <p:ext uri="{BB962C8B-B14F-4D97-AF65-F5344CB8AC3E}">
        <p14:creationId xmlns:p14="http://schemas.microsoft.com/office/powerpoint/2010/main" val="202908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78266" y="205979"/>
            <a:ext cx="8229600" cy="857250"/>
          </a:xfrm>
        </p:spPr>
        <p:txBody>
          <a:bodyPr>
            <a:noAutofit/>
          </a:bodyPr>
          <a:lstStyle/>
          <a:p>
            <a:r>
              <a:rPr lang="it-IT" sz="2800" dirty="0">
                <a:solidFill>
                  <a:srgbClr val="FF0000"/>
                </a:solidFill>
              </a:rPr>
              <a:t>Una rete «dialogante» </a:t>
            </a:r>
            <a:r>
              <a:rPr lang="it-IT" sz="2800" i="1" dirty="0">
                <a:solidFill>
                  <a:srgbClr val="FF0000"/>
                </a:solidFill>
              </a:rPr>
              <a:t>con </a:t>
            </a:r>
            <a:r>
              <a:rPr lang="it-IT" sz="2800" dirty="0">
                <a:solidFill>
                  <a:srgbClr val="FF0000"/>
                </a:solidFill>
              </a:rPr>
              <a:t>e </a:t>
            </a:r>
            <a:r>
              <a:rPr lang="it-IT" sz="2800" i="1" dirty="0">
                <a:solidFill>
                  <a:srgbClr val="FF0000"/>
                </a:solidFill>
              </a:rPr>
              <a:t>per</a:t>
            </a:r>
            <a:r>
              <a:rPr lang="it-IT" sz="2800" dirty="0">
                <a:solidFill>
                  <a:srgbClr val="FF0000"/>
                </a:solidFill>
              </a:rPr>
              <a:t> il Paese</a:t>
            </a:r>
          </a:p>
        </p:txBody>
      </p:sp>
      <p:pic>
        <p:nvPicPr>
          <p:cNvPr id="4" name="Picture 2" descr="RPT">
            <a:extLst>
              <a:ext uri="{FF2B5EF4-FFF2-40B4-BE49-F238E27FC236}">
                <a16:creationId xmlns:a16="http://schemas.microsoft.com/office/drawing/2014/main" id="{5646B2F8-2274-520F-D315-28A4CFFD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2" y="1932896"/>
            <a:ext cx="2981325"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2">
            <a:extLst>
              <a:ext uri="{FF2B5EF4-FFF2-40B4-BE49-F238E27FC236}">
                <a16:creationId xmlns:a16="http://schemas.microsoft.com/office/drawing/2014/main" id="{E67F368A-ABD1-163B-4603-4289FD44C0D6}"/>
              </a:ext>
            </a:extLst>
          </p:cNvPr>
          <p:cNvSpPr>
            <a:spLocks noGrp="1"/>
          </p:cNvSpPr>
          <p:nvPr>
            <p:ph idx="1"/>
          </p:nvPr>
        </p:nvSpPr>
        <p:spPr>
          <a:xfrm>
            <a:off x="3145971" y="1309008"/>
            <a:ext cx="5829300" cy="3394472"/>
          </a:xfrm>
        </p:spPr>
        <p:txBody>
          <a:bodyPr>
            <a:normAutofit fontScale="55000" lnSpcReduction="20000"/>
          </a:bodyPr>
          <a:lstStyle/>
          <a:p>
            <a:pPr marL="0" indent="0">
              <a:buNone/>
            </a:pPr>
            <a:r>
              <a:rPr lang="it-IT" dirty="0"/>
              <a:t>Dal 2013 l’RPT si è fatta portavoce di molteplici istanze dei professionisti, ha promosso articoli di legge e proposto modifiche normative di interesse dei diversi ambiti professionali, ha condotto molte «battaglie» per la maggiore tutela dei diritti dei professionisti a partire dall’equo compenso, dalle compensazioni per fermo attività legate al Covid, dalla più stretta collaborazione tra Consigli degli ordini e attività degli Enti previdenziali privati e molto altro.</a:t>
            </a:r>
          </a:p>
          <a:p>
            <a:pPr marL="0" indent="0">
              <a:buNone/>
            </a:pPr>
            <a:endParaRPr lang="it-IT" dirty="0"/>
          </a:p>
          <a:p>
            <a:pPr marL="0" indent="0">
              <a:buNone/>
            </a:pPr>
            <a:r>
              <a:rPr lang="it-IT" sz="4400" dirty="0"/>
              <a:t>Siamo diventati una grande </a:t>
            </a:r>
            <a:r>
              <a:rPr lang="it-IT" sz="4400" dirty="0">
                <a:solidFill>
                  <a:srgbClr val="FF0000"/>
                </a:solidFill>
              </a:rPr>
              <a:t>comunità «dialogante»</a:t>
            </a:r>
            <a:r>
              <a:rPr lang="it-IT" sz="4400" dirty="0"/>
              <a:t>: all’interno (tra categorie professionali differenti) e all’esterno, con le Istituzioni e i diversi schieramenti politici</a:t>
            </a:r>
          </a:p>
        </p:txBody>
      </p:sp>
      <p:pic>
        <p:nvPicPr>
          <p:cNvPr id="8" name="Immagine 7">
            <a:extLst>
              <a:ext uri="{FF2B5EF4-FFF2-40B4-BE49-F238E27FC236}">
                <a16:creationId xmlns:a16="http://schemas.microsoft.com/office/drawing/2014/main" id="{043F4033-1BAB-D5F6-E7CA-6F46A96C0E90}"/>
              </a:ext>
            </a:extLst>
          </p:cNvPr>
          <p:cNvPicPr>
            <a:picLocks noChangeAspect="1"/>
          </p:cNvPicPr>
          <p:nvPr/>
        </p:nvPicPr>
        <p:blipFill>
          <a:blip r:embed="rId4"/>
          <a:stretch>
            <a:fillRect/>
          </a:stretch>
        </p:blipFill>
        <p:spPr>
          <a:xfrm>
            <a:off x="234043" y="3494961"/>
            <a:ext cx="2807834" cy="1578003"/>
          </a:xfrm>
          <a:prstGeom prst="rect">
            <a:avLst/>
          </a:prstGeom>
        </p:spPr>
      </p:pic>
    </p:spTree>
    <p:extLst>
      <p:ext uri="{BB962C8B-B14F-4D97-AF65-F5344CB8AC3E}">
        <p14:creationId xmlns:p14="http://schemas.microsoft.com/office/powerpoint/2010/main" val="36012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2BE0E-C9C5-8B3A-3B89-859E8CFEDE63}"/>
              </a:ext>
            </a:extLst>
          </p:cNvPr>
          <p:cNvSpPr>
            <a:spLocks noGrp="1"/>
          </p:cNvSpPr>
          <p:nvPr>
            <p:ph type="title"/>
          </p:nvPr>
        </p:nvSpPr>
        <p:spPr/>
        <p:txBody>
          <a:bodyPr/>
          <a:lstStyle/>
          <a:p>
            <a:r>
              <a:rPr lang="it-IT" dirty="0">
                <a:solidFill>
                  <a:srgbClr val="FF0000"/>
                </a:solidFill>
              </a:rPr>
              <a:t>La nuova sede dell’RPT</a:t>
            </a:r>
          </a:p>
        </p:txBody>
      </p:sp>
      <p:pic>
        <p:nvPicPr>
          <p:cNvPr id="4" name="Immagine 3">
            <a:extLst>
              <a:ext uri="{FF2B5EF4-FFF2-40B4-BE49-F238E27FC236}">
                <a16:creationId xmlns:a16="http://schemas.microsoft.com/office/drawing/2014/main" id="{BB4EAE6F-1A69-5FFF-4FFB-7E6BE9F2209F}"/>
              </a:ext>
            </a:extLst>
          </p:cNvPr>
          <p:cNvPicPr>
            <a:picLocks noChangeAspect="1"/>
          </p:cNvPicPr>
          <p:nvPr/>
        </p:nvPicPr>
        <p:blipFill>
          <a:blip r:embed="rId2"/>
          <a:stretch>
            <a:fillRect/>
          </a:stretch>
        </p:blipFill>
        <p:spPr>
          <a:xfrm>
            <a:off x="46826" y="1142260"/>
            <a:ext cx="2846446" cy="3795261"/>
          </a:xfrm>
          <a:prstGeom prst="rect">
            <a:avLst/>
          </a:prstGeom>
        </p:spPr>
      </p:pic>
      <p:pic>
        <p:nvPicPr>
          <p:cNvPr id="6" name="Immagine 5">
            <a:extLst>
              <a:ext uri="{FF2B5EF4-FFF2-40B4-BE49-F238E27FC236}">
                <a16:creationId xmlns:a16="http://schemas.microsoft.com/office/drawing/2014/main" id="{5230A9BE-DA80-78A4-16B5-1202D3FF2BE0}"/>
              </a:ext>
            </a:extLst>
          </p:cNvPr>
          <p:cNvPicPr>
            <a:picLocks noChangeAspect="1"/>
          </p:cNvPicPr>
          <p:nvPr/>
        </p:nvPicPr>
        <p:blipFill>
          <a:blip r:embed="rId3"/>
          <a:stretch>
            <a:fillRect/>
          </a:stretch>
        </p:blipFill>
        <p:spPr>
          <a:xfrm>
            <a:off x="2893272" y="1142260"/>
            <a:ext cx="2846446" cy="3795261"/>
          </a:xfrm>
          <a:prstGeom prst="rect">
            <a:avLst/>
          </a:prstGeom>
        </p:spPr>
      </p:pic>
      <p:pic>
        <p:nvPicPr>
          <p:cNvPr id="8" name="Immagine 7">
            <a:extLst>
              <a:ext uri="{FF2B5EF4-FFF2-40B4-BE49-F238E27FC236}">
                <a16:creationId xmlns:a16="http://schemas.microsoft.com/office/drawing/2014/main" id="{DE9FD8BC-D616-586B-0731-EA02A19B501D}"/>
              </a:ext>
            </a:extLst>
          </p:cNvPr>
          <p:cNvPicPr>
            <a:picLocks noChangeAspect="1"/>
          </p:cNvPicPr>
          <p:nvPr/>
        </p:nvPicPr>
        <p:blipFill>
          <a:blip r:embed="rId4"/>
          <a:stretch>
            <a:fillRect/>
          </a:stretch>
        </p:blipFill>
        <p:spPr>
          <a:xfrm>
            <a:off x="5739718" y="1142259"/>
            <a:ext cx="2846446" cy="3795261"/>
          </a:xfrm>
          <a:prstGeom prst="rect">
            <a:avLst/>
          </a:prstGeom>
        </p:spPr>
      </p:pic>
    </p:spTree>
    <p:extLst>
      <p:ext uri="{BB962C8B-B14F-4D97-AF65-F5344CB8AC3E}">
        <p14:creationId xmlns:p14="http://schemas.microsoft.com/office/powerpoint/2010/main" val="117444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793F78B-8335-41EC-8FD9-388CAA402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79" y="530248"/>
            <a:ext cx="6396161" cy="4264107"/>
          </a:xfrm>
          <a:prstGeom prst="rect">
            <a:avLst/>
          </a:prstGeom>
        </p:spPr>
      </p:pic>
      <p:pic>
        <p:nvPicPr>
          <p:cNvPr id="6" name="Immagine 5">
            <a:extLst>
              <a:ext uri="{FF2B5EF4-FFF2-40B4-BE49-F238E27FC236}">
                <a16:creationId xmlns:a16="http://schemas.microsoft.com/office/drawing/2014/main" id="{F8FBF6BF-A0BD-4BEB-8BA4-C80253B94FE9}"/>
              </a:ext>
            </a:extLst>
          </p:cNvPr>
          <p:cNvPicPr>
            <a:picLocks noChangeAspect="1"/>
          </p:cNvPicPr>
          <p:nvPr/>
        </p:nvPicPr>
        <p:blipFill>
          <a:blip r:embed="rId3"/>
          <a:stretch>
            <a:fillRect/>
          </a:stretch>
        </p:blipFill>
        <p:spPr>
          <a:xfrm rot="1175583">
            <a:off x="7446265" y="1460317"/>
            <a:ext cx="1407857" cy="1971974"/>
          </a:xfrm>
          <a:prstGeom prst="rect">
            <a:avLst/>
          </a:prstGeom>
          <a:ln>
            <a:solidFill>
              <a:schemeClr val="bg1">
                <a:lumMod val="50000"/>
              </a:schemeClr>
            </a:solidFill>
          </a:ln>
          <a:effectLst>
            <a:outerShdw blurRad="50800" dist="101600" dir="2700000" algn="tl" rotWithShape="0">
              <a:prstClr val="black">
                <a:alpha val="40000"/>
              </a:prstClr>
            </a:outerShdw>
          </a:effectLst>
        </p:spPr>
      </p:pic>
      <p:pic>
        <p:nvPicPr>
          <p:cNvPr id="8" name="Immagine 7">
            <a:extLst>
              <a:ext uri="{FF2B5EF4-FFF2-40B4-BE49-F238E27FC236}">
                <a16:creationId xmlns:a16="http://schemas.microsoft.com/office/drawing/2014/main" id="{50EAD186-FF97-45DF-805F-B767AE8C82C6}"/>
              </a:ext>
            </a:extLst>
          </p:cNvPr>
          <p:cNvPicPr>
            <a:picLocks noChangeAspect="1"/>
          </p:cNvPicPr>
          <p:nvPr/>
        </p:nvPicPr>
        <p:blipFill>
          <a:blip r:embed="rId4"/>
          <a:stretch>
            <a:fillRect/>
          </a:stretch>
        </p:blipFill>
        <p:spPr>
          <a:xfrm rot="21317605">
            <a:off x="6375683" y="3116427"/>
            <a:ext cx="1424069" cy="1971974"/>
          </a:xfrm>
          <a:prstGeom prst="rect">
            <a:avLst/>
          </a:prstGeom>
          <a:ln>
            <a:solidFill>
              <a:schemeClr val="bg1">
                <a:lumMod val="50000"/>
              </a:schemeClr>
            </a:solidFill>
          </a:ln>
          <a:effectLst>
            <a:outerShdw blurRad="50800" dist="101600" dir="2700000" algn="tl" rotWithShape="0">
              <a:prstClr val="black">
                <a:alpha val="40000"/>
              </a:prstClr>
            </a:outerShdw>
          </a:effectLst>
        </p:spPr>
      </p:pic>
      <p:pic>
        <p:nvPicPr>
          <p:cNvPr id="11" name="Immagine 10">
            <a:extLst>
              <a:ext uri="{FF2B5EF4-FFF2-40B4-BE49-F238E27FC236}">
                <a16:creationId xmlns:a16="http://schemas.microsoft.com/office/drawing/2014/main" id="{2EEE9949-4FBB-4639-9089-C8F29AD2A239}"/>
              </a:ext>
            </a:extLst>
          </p:cNvPr>
          <p:cNvPicPr>
            <a:picLocks noChangeAspect="1"/>
          </p:cNvPicPr>
          <p:nvPr/>
        </p:nvPicPr>
        <p:blipFill>
          <a:blip r:embed="rId5"/>
          <a:stretch>
            <a:fillRect/>
          </a:stretch>
        </p:blipFill>
        <p:spPr>
          <a:xfrm rot="716916">
            <a:off x="6374143" y="107614"/>
            <a:ext cx="1427150" cy="1971974"/>
          </a:xfrm>
          <a:prstGeom prst="rect">
            <a:avLst/>
          </a:prstGeom>
          <a:ln>
            <a:solidFill>
              <a:schemeClr val="bg1">
                <a:lumMod val="50000"/>
              </a:schemeClr>
            </a:solidFill>
          </a:ln>
          <a:effectLst>
            <a:outerShdw blurRad="50800" dist="101600" dir="2700000" algn="tl" rotWithShape="0">
              <a:prstClr val="black">
                <a:alpha val="40000"/>
              </a:prstClr>
            </a:outerShdw>
          </a:effectLst>
        </p:spPr>
      </p:pic>
      <p:sp>
        <p:nvSpPr>
          <p:cNvPr id="2" name="CasellaDiTesto 1">
            <a:extLst>
              <a:ext uri="{FF2B5EF4-FFF2-40B4-BE49-F238E27FC236}">
                <a16:creationId xmlns:a16="http://schemas.microsoft.com/office/drawing/2014/main" id="{64546A8F-6FC3-36F0-3129-ADB4DC5896C2}"/>
              </a:ext>
            </a:extLst>
          </p:cNvPr>
          <p:cNvSpPr txBox="1"/>
          <p:nvPr/>
        </p:nvSpPr>
        <p:spPr>
          <a:xfrm>
            <a:off x="173536" y="42512"/>
            <a:ext cx="5613214" cy="954107"/>
          </a:xfrm>
          <a:prstGeom prst="rect">
            <a:avLst/>
          </a:prstGeom>
          <a:noFill/>
        </p:spPr>
        <p:txBody>
          <a:bodyPr wrap="square" rtlCol="0">
            <a:spAutoFit/>
          </a:bodyPr>
          <a:lstStyle/>
          <a:p>
            <a:r>
              <a:rPr lang="it-IT" sz="2800" dirty="0">
                <a:solidFill>
                  <a:srgbClr val="FF0000"/>
                </a:solidFill>
              </a:rPr>
              <a:t>La nostra storia è anche in una recentissima pubblicazione:</a:t>
            </a:r>
          </a:p>
        </p:txBody>
      </p:sp>
      <p:sp>
        <p:nvSpPr>
          <p:cNvPr id="5" name="CasellaDiTesto 4">
            <a:extLst>
              <a:ext uri="{FF2B5EF4-FFF2-40B4-BE49-F238E27FC236}">
                <a16:creationId xmlns:a16="http://schemas.microsoft.com/office/drawing/2014/main" id="{20A13AA8-9871-44E1-6A02-3D32B3E24574}"/>
              </a:ext>
            </a:extLst>
          </p:cNvPr>
          <p:cNvSpPr txBox="1"/>
          <p:nvPr/>
        </p:nvSpPr>
        <p:spPr>
          <a:xfrm>
            <a:off x="173447" y="4697084"/>
            <a:ext cx="5613214" cy="369332"/>
          </a:xfrm>
          <a:prstGeom prst="rect">
            <a:avLst/>
          </a:prstGeom>
          <a:noFill/>
        </p:spPr>
        <p:txBody>
          <a:bodyPr wrap="square" rtlCol="0">
            <a:spAutoFit/>
          </a:bodyPr>
          <a:lstStyle/>
          <a:p>
            <a:r>
              <a:rPr lang="it-IT" b="1" u="sng" dirty="0">
                <a:solidFill>
                  <a:srgbClr val="FF0000"/>
                </a:solidFill>
              </a:rPr>
              <a:t>Scaricabile gratuitamente in: www.cni.it</a:t>
            </a:r>
          </a:p>
        </p:txBody>
      </p:sp>
    </p:spTree>
    <p:extLst>
      <p:ext uri="{BB962C8B-B14F-4D97-AF65-F5344CB8AC3E}">
        <p14:creationId xmlns:p14="http://schemas.microsoft.com/office/powerpoint/2010/main" val="48478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133267-9188-5B8B-7329-7ECA53731F53}"/>
              </a:ext>
            </a:extLst>
          </p:cNvPr>
          <p:cNvPicPr>
            <a:picLocks noChangeAspect="1"/>
          </p:cNvPicPr>
          <p:nvPr/>
        </p:nvPicPr>
        <p:blipFill rotWithShape="1">
          <a:blip r:embed="rId2">
            <a:extLst>
              <a:ext uri="{28A0092B-C50C-407E-A947-70E740481C1C}">
                <a14:useLocalDpi xmlns:a14="http://schemas.microsoft.com/office/drawing/2010/main" val="0"/>
              </a:ext>
            </a:extLst>
          </a:blip>
          <a:srcRect t="14571" b="10928"/>
          <a:stretch/>
        </p:blipFill>
        <p:spPr>
          <a:xfrm>
            <a:off x="2863039" y="65845"/>
            <a:ext cx="3731319" cy="3706530"/>
          </a:xfrm>
          <a:prstGeom prst="rect">
            <a:avLst/>
          </a:prstGeom>
          <a:effectLst>
            <a:softEdge rad="127000"/>
          </a:effectLst>
        </p:spPr>
      </p:pic>
      <p:sp>
        <p:nvSpPr>
          <p:cNvPr id="4" name="CasellaDiTesto 3">
            <a:extLst>
              <a:ext uri="{FF2B5EF4-FFF2-40B4-BE49-F238E27FC236}">
                <a16:creationId xmlns:a16="http://schemas.microsoft.com/office/drawing/2014/main" id="{653A4E2F-571E-4303-D1AA-C2FAD0E177E2}"/>
              </a:ext>
            </a:extLst>
          </p:cNvPr>
          <p:cNvSpPr txBox="1"/>
          <p:nvPr/>
        </p:nvSpPr>
        <p:spPr>
          <a:xfrm>
            <a:off x="2286538" y="3921826"/>
            <a:ext cx="4941893" cy="1015663"/>
          </a:xfrm>
          <a:prstGeom prst="rect">
            <a:avLst/>
          </a:prstGeom>
          <a:noFill/>
        </p:spPr>
        <p:txBody>
          <a:bodyPr wrap="square">
            <a:spAutoFit/>
          </a:bodyPr>
          <a:lstStyle/>
          <a:p>
            <a:pPr algn="ctr"/>
            <a:r>
              <a:rPr lang="it-IT" sz="6000" dirty="0">
                <a:solidFill>
                  <a:srgbClr val="FF0000"/>
                </a:solidFill>
                <a:latin typeface="Century Gothic" panose="020B0502020202020204" pitchFamily="34" charset="0"/>
                <a:ea typeface="+mj-ea"/>
                <a:cs typeface="+mj-cs"/>
              </a:rPr>
              <a:t>GRAZIE</a:t>
            </a:r>
          </a:p>
        </p:txBody>
      </p:sp>
    </p:spTree>
    <p:extLst>
      <p:ext uri="{BB962C8B-B14F-4D97-AF65-F5344CB8AC3E}">
        <p14:creationId xmlns:p14="http://schemas.microsoft.com/office/powerpoint/2010/main" val="37811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24870" y="155299"/>
            <a:ext cx="8229600" cy="857250"/>
          </a:xfrm>
        </p:spPr>
        <p:txBody>
          <a:bodyPr>
            <a:noAutofit/>
          </a:bodyPr>
          <a:lstStyle/>
          <a:p>
            <a:r>
              <a:rPr lang="it-IT" sz="2400" dirty="0">
                <a:solidFill>
                  <a:srgbClr val="FF0000"/>
                </a:solidFill>
              </a:rPr>
              <a:t>L’RPT rappresenta quasi 600.000 professionisti, il 25% degli iscritti agli Albi professionali, secondi solo ai professionisti sanitari</a:t>
            </a:r>
          </a:p>
        </p:txBody>
      </p:sp>
      <p:graphicFrame>
        <p:nvGraphicFramePr>
          <p:cNvPr id="4" name="Grafico 3">
            <a:extLst>
              <a:ext uri="{FF2B5EF4-FFF2-40B4-BE49-F238E27FC236}">
                <a16:creationId xmlns:a16="http://schemas.microsoft.com/office/drawing/2014/main" id="{6601946A-8E51-6852-112E-A08B4D261A20}"/>
              </a:ext>
            </a:extLst>
          </p:cNvPr>
          <p:cNvGraphicFramePr>
            <a:graphicFrameLocks/>
          </p:cNvGraphicFramePr>
          <p:nvPr>
            <p:extLst>
              <p:ext uri="{D42A27DB-BD31-4B8C-83A1-F6EECF244321}">
                <p14:modId xmlns:p14="http://schemas.microsoft.com/office/powerpoint/2010/main" val="2688250890"/>
              </p:ext>
            </p:extLst>
          </p:nvPr>
        </p:nvGraphicFramePr>
        <p:xfrm>
          <a:off x="12736" y="1248245"/>
          <a:ext cx="3691585" cy="26963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ella 6">
            <a:extLst>
              <a:ext uri="{FF2B5EF4-FFF2-40B4-BE49-F238E27FC236}">
                <a16:creationId xmlns:a16="http://schemas.microsoft.com/office/drawing/2014/main" id="{D5667998-7F58-8B62-9122-2417D716C696}"/>
              </a:ext>
            </a:extLst>
          </p:cNvPr>
          <p:cNvGraphicFramePr>
            <a:graphicFrameLocks noGrp="1"/>
          </p:cNvGraphicFramePr>
          <p:nvPr>
            <p:extLst>
              <p:ext uri="{D42A27DB-BD31-4B8C-83A1-F6EECF244321}">
                <p14:modId xmlns:p14="http://schemas.microsoft.com/office/powerpoint/2010/main" val="3534514187"/>
              </p:ext>
            </p:extLst>
          </p:nvPr>
        </p:nvGraphicFramePr>
        <p:xfrm>
          <a:off x="3309368" y="2463937"/>
          <a:ext cx="3324491" cy="2390775"/>
        </p:xfrm>
        <a:graphic>
          <a:graphicData uri="http://schemas.openxmlformats.org/drawingml/2006/table">
            <a:tbl>
              <a:tblPr>
                <a:tableStyleId>{D03447BB-5D67-496B-8E87-E561075AD55C}</a:tableStyleId>
              </a:tblPr>
              <a:tblGrid>
                <a:gridCol w="1359224">
                  <a:extLst>
                    <a:ext uri="{9D8B030D-6E8A-4147-A177-3AD203B41FA5}">
                      <a16:colId xmlns:a16="http://schemas.microsoft.com/office/drawing/2014/main" val="3119007227"/>
                    </a:ext>
                  </a:extLst>
                </a:gridCol>
                <a:gridCol w="1965267">
                  <a:extLst>
                    <a:ext uri="{9D8B030D-6E8A-4147-A177-3AD203B41FA5}">
                      <a16:colId xmlns:a16="http://schemas.microsoft.com/office/drawing/2014/main" val="2504639164"/>
                    </a:ext>
                  </a:extLst>
                </a:gridCol>
              </a:tblGrid>
              <a:tr h="168870">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it-IT" sz="1100" u="none" strike="noStrike" dirty="0">
                          <a:effectLst/>
                        </a:rPr>
                        <a:t>Iscritti agli Ordini e Collegi – Dati 2021</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6264043"/>
                  </a:ext>
                </a:extLst>
              </a:tr>
              <a:tr h="182129">
                <a:tc>
                  <a:txBody>
                    <a:bodyPr/>
                    <a:lstStyle/>
                    <a:p>
                      <a:pPr algn="ctr" fontAlgn="ctr"/>
                      <a:r>
                        <a:rPr lang="it-IT" sz="1200" u="none" strike="noStrike">
                          <a:effectLst/>
                        </a:rPr>
                        <a:t>CNAPPC</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156.131</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944091"/>
                  </a:ext>
                </a:extLst>
              </a:tr>
              <a:tr h="182129">
                <a:tc>
                  <a:txBody>
                    <a:bodyPr/>
                    <a:lstStyle/>
                    <a:p>
                      <a:pPr algn="ctr" fontAlgn="ctr"/>
                      <a:r>
                        <a:rPr lang="it-IT" sz="1200" u="none" strike="noStrike">
                          <a:effectLst/>
                        </a:rPr>
                        <a:t>FNCF</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10.446</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3142194"/>
                  </a:ext>
                </a:extLst>
              </a:tr>
              <a:tr h="182129">
                <a:tc>
                  <a:txBody>
                    <a:bodyPr/>
                    <a:lstStyle/>
                    <a:p>
                      <a:pPr algn="ctr" fontAlgn="ctr"/>
                      <a:r>
                        <a:rPr lang="it-IT" sz="1200" u="none" strike="noStrike">
                          <a:effectLst/>
                        </a:rPr>
                        <a:t>CONAF</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a:effectLst/>
                        </a:rPr>
                        <a:t>19.428</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1343698"/>
                  </a:ext>
                </a:extLst>
              </a:tr>
              <a:tr h="182129">
                <a:tc>
                  <a:txBody>
                    <a:bodyPr/>
                    <a:lstStyle/>
                    <a:p>
                      <a:pPr algn="ctr" fontAlgn="ctr"/>
                      <a:r>
                        <a:rPr lang="it-IT" sz="1200" u="none" strike="noStrike">
                          <a:effectLst/>
                        </a:rPr>
                        <a:t>CNG</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11.516</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5345686"/>
                  </a:ext>
                </a:extLst>
              </a:tr>
              <a:tr h="182129">
                <a:tc>
                  <a:txBody>
                    <a:bodyPr/>
                    <a:lstStyle/>
                    <a:p>
                      <a:pPr algn="ctr" fontAlgn="ctr"/>
                      <a:r>
                        <a:rPr lang="it-IT" sz="1200" u="none" strike="noStrike">
                          <a:effectLst/>
                        </a:rPr>
                        <a:t>CNGeGL</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a:effectLst/>
                        </a:rPr>
                        <a:t>88.360</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525816"/>
                  </a:ext>
                </a:extLst>
              </a:tr>
              <a:tr h="182129">
                <a:tc>
                  <a:txBody>
                    <a:bodyPr/>
                    <a:lstStyle/>
                    <a:p>
                      <a:pPr algn="ctr" fontAlgn="ctr"/>
                      <a:r>
                        <a:rPr lang="it-IT" sz="1200" u="none" strike="noStrike" dirty="0">
                          <a:effectLst/>
                        </a:rPr>
                        <a:t>CNI</a:t>
                      </a:r>
                      <a:endParaRPr lang="it-IT"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a:effectLst/>
                        </a:rPr>
                        <a:t>243.940</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7986199"/>
                  </a:ext>
                </a:extLst>
              </a:tr>
              <a:tr h="182129">
                <a:tc>
                  <a:txBody>
                    <a:bodyPr/>
                    <a:lstStyle/>
                    <a:p>
                      <a:pPr algn="ctr" fontAlgn="ctr"/>
                      <a:r>
                        <a:rPr lang="it-IT" sz="1200" u="none" strike="noStrike">
                          <a:effectLst/>
                        </a:rPr>
                        <a:t>CNPAePAL</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13.250</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7027837"/>
                  </a:ext>
                </a:extLst>
              </a:tr>
              <a:tr h="182129">
                <a:tc>
                  <a:txBody>
                    <a:bodyPr/>
                    <a:lstStyle/>
                    <a:p>
                      <a:pPr algn="ctr" fontAlgn="ctr"/>
                      <a:r>
                        <a:rPr lang="it-IT" sz="1200" u="none" strike="noStrike">
                          <a:effectLst/>
                        </a:rPr>
                        <a:t>CNPIePIL</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37.553</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31249792"/>
                  </a:ext>
                </a:extLst>
              </a:tr>
              <a:tr h="182129">
                <a:tc>
                  <a:txBody>
                    <a:bodyPr/>
                    <a:lstStyle/>
                    <a:p>
                      <a:pPr algn="ctr" fontAlgn="ctr"/>
                      <a:r>
                        <a:rPr lang="it-IT" sz="1200" u="none" strike="noStrike">
                          <a:effectLst/>
                        </a:rPr>
                        <a:t>OTAN</a:t>
                      </a:r>
                      <a:endParaRPr lang="it-IT" sz="12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1100" u="none" strike="noStrike" dirty="0">
                          <a:effectLst/>
                        </a:rPr>
                        <a:t>1.848</a:t>
                      </a:r>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2744924"/>
                  </a:ext>
                </a:extLst>
              </a:tr>
              <a:tr h="297537">
                <a:tc>
                  <a:txBody>
                    <a:bodyPr/>
                    <a:lstStyle/>
                    <a:p>
                      <a:pPr algn="ctr" fontAlgn="ctr"/>
                      <a:r>
                        <a:rPr lang="it-IT" sz="2000" u="none" strike="noStrike">
                          <a:effectLst/>
                        </a:rPr>
                        <a:t>Totale</a:t>
                      </a:r>
                      <a:endParaRPr lang="it-IT" sz="20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it-IT" sz="2000" u="none" strike="noStrike" dirty="0">
                          <a:effectLst/>
                        </a:rPr>
                        <a:t>582.472</a:t>
                      </a:r>
                      <a:endParaRPr lang="it-IT"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1333253"/>
                  </a:ext>
                </a:extLst>
              </a:tr>
            </a:tbl>
          </a:graphicData>
        </a:graphic>
      </p:graphicFrame>
      <p:pic>
        <p:nvPicPr>
          <p:cNvPr id="6" name="Immagine 5">
            <a:extLst>
              <a:ext uri="{FF2B5EF4-FFF2-40B4-BE49-F238E27FC236}">
                <a16:creationId xmlns:a16="http://schemas.microsoft.com/office/drawing/2014/main" id="{28ED2B6A-FF87-11F0-8A7C-0E749F772D88}"/>
              </a:ext>
            </a:extLst>
          </p:cNvPr>
          <p:cNvPicPr>
            <a:picLocks noChangeAspect="1"/>
          </p:cNvPicPr>
          <p:nvPr/>
        </p:nvPicPr>
        <p:blipFill>
          <a:blip r:embed="rId4"/>
          <a:stretch>
            <a:fillRect/>
          </a:stretch>
        </p:blipFill>
        <p:spPr>
          <a:xfrm>
            <a:off x="6699989" y="1169573"/>
            <a:ext cx="2431275" cy="2372336"/>
          </a:xfrm>
          <a:prstGeom prst="rect">
            <a:avLst/>
          </a:prstGeom>
        </p:spPr>
      </p:pic>
    </p:spTree>
    <p:extLst>
      <p:ext uri="{BB962C8B-B14F-4D97-AF65-F5344CB8AC3E}">
        <p14:creationId xmlns:p14="http://schemas.microsoft.com/office/powerpoint/2010/main" val="267752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278266" y="205979"/>
            <a:ext cx="8229600" cy="857250"/>
          </a:xfrm>
        </p:spPr>
        <p:txBody>
          <a:bodyPr>
            <a:noAutofit/>
          </a:bodyPr>
          <a:lstStyle/>
          <a:p>
            <a:r>
              <a:rPr lang="it-IT" sz="2800" dirty="0">
                <a:solidFill>
                  <a:srgbClr val="FF0000"/>
                </a:solidFill>
              </a:rPr>
              <a:t>Siamo una parte rilevante e determinante delle libere professioni (secondi solo ai professionisti della Sanità)</a:t>
            </a:r>
          </a:p>
        </p:txBody>
      </p:sp>
      <p:pic>
        <p:nvPicPr>
          <p:cNvPr id="5" name="Immagine 4">
            <a:extLst>
              <a:ext uri="{FF2B5EF4-FFF2-40B4-BE49-F238E27FC236}">
                <a16:creationId xmlns:a16="http://schemas.microsoft.com/office/drawing/2014/main" id="{4959AB11-5398-E8F5-4FC6-76544280D9DC}"/>
              </a:ext>
            </a:extLst>
          </p:cNvPr>
          <p:cNvPicPr>
            <a:picLocks noChangeAspect="1"/>
          </p:cNvPicPr>
          <p:nvPr/>
        </p:nvPicPr>
        <p:blipFill>
          <a:blip r:embed="rId3"/>
          <a:stretch>
            <a:fillRect/>
          </a:stretch>
        </p:blipFill>
        <p:spPr>
          <a:xfrm>
            <a:off x="1157933" y="1033293"/>
            <a:ext cx="6470265" cy="4115985"/>
          </a:xfrm>
          <a:prstGeom prst="rect">
            <a:avLst/>
          </a:prstGeom>
        </p:spPr>
      </p:pic>
    </p:spTree>
    <p:extLst>
      <p:ext uri="{BB962C8B-B14F-4D97-AF65-F5344CB8AC3E}">
        <p14:creationId xmlns:p14="http://schemas.microsoft.com/office/powerpoint/2010/main" val="11315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39DC175-F7A1-D972-22F2-7D2BB039059C}"/>
              </a:ext>
            </a:extLst>
          </p:cNvPr>
          <p:cNvSpPr txBox="1"/>
          <p:nvPr/>
        </p:nvSpPr>
        <p:spPr>
          <a:xfrm>
            <a:off x="197972" y="1285865"/>
            <a:ext cx="2989244" cy="1450782"/>
          </a:xfrm>
          <a:prstGeom prst="rect">
            <a:avLst/>
          </a:prstGeom>
          <a:noFill/>
        </p:spPr>
        <p:txBody>
          <a:bodyPr wrap="square">
            <a:spAutoFit/>
          </a:bodyPr>
          <a:lstStyle/>
          <a:p>
            <a:pPr>
              <a:lnSpc>
                <a:spcPct val="120000"/>
              </a:lnSpc>
              <a:spcAft>
                <a:spcPts val="525"/>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Viene emanato il </a:t>
            </a:r>
            <a:r>
              <a:rPr lang="it-IT" sz="1500" kern="100" dirty="0">
                <a:solidFill>
                  <a:srgbClr val="C00000"/>
                </a:solidFill>
                <a:latin typeface="Century Gothic" panose="020B0502020202020204" pitchFamily="34" charset="0"/>
                <a:ea typeface="SimSun" panose="02010600030101010101" pitchFamily="2" charset="-122"/>
                <a:cs typeface="Lucida Sans" panose="020B0602040502020204" pitchFamily="34" charset="0"/>
              </a:rPr>
              <a:t>decreto legge 13 agosto 2011 n.138 </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che intendeva modificare fortemente la vita degli Ordini professionali</a:t>
            </a:r>
            <a:endParaRPr lang="it-IT" sz="12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endParaRPr>
          </a:p>
        </p:txBody>
      </p:sp>
      <p:sp>
        <p:nvSpPr>
          <p:cNvPr id="6" name="CasellaDiTesto 5">
            <a:extLst>
              <a:ext uri="{FF2B5EF4-FFF2-40B4-BE49-F238E27FC236}">
                <a16:creationId xmlns:a16="http://schemas.microsoft.com/office/drawing/2014/main" id="{CCE73EA4-8F72-D7B9-35FE-61B85FDBC285}"/>
              </a:ext>
            </a:extLst>
          </p:cNvPr>
          <p:cNvSpPr txBox="1"/>
          <p:nvPr/>
        </p:nvSpPr>
        <p:spPr>
          <a:xfrm>
            <a:off x="199830" y="3044224"/>
            <a:ext cx="8531061" cy="2474075"/>
          </a:xfrm>
          <a:prstGeom prst="rect">
            <a:avLst/>
          </a:prstGeom>
          <a:noFill/>
        </p:spPr>
        <p:txBody>
          <a:bodyPr wrap="square">
            <a:spAutoFit/>
          </a:bodyPr>
          <a:lstStyle/>
          <a:p>
            <a:pPr>
              <a:lnSpc>
                <a:spcPct val="120000"/>
              </a:lnSpc>
              <a:spcAft>
                <a:spcPts val="525"/>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Le </a:t>
            </a:r>
            <a:r>
              <a:rPr lang="it-IT" sz="1500" kern="100" dirty="0">
                <a:solidFill>
                  <a:srgbClr val="FF0000"/>
                </a:solidFill>
                <a:latin typeface="Century Gothic" panose="020B0502020202020204" pitchFamily="34" charset="0"/>
                <a:ea typeface="SimSun" panose="02010600030101010101" pitchFamily="2" charset="-122"/>
                <a:cs typeface="Lucida Sans" panose="020B0602040502020204" pitchFamily="34" charset="0"/>
              </a:rPr>
              <a:t>Professioni Tecniche </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decisero di rinunciare a qualsiasi battaglia di retroguardia, affrontando di petto la sfida della riforma delle professioni. </a:t>
            </a:r>
          </a:p>
          <a:p>
            <a:pPr>
              <a:lnSpc>
                <a:spcPct val="120000"/>
              </a:lnSpc>
              <a:spcAft>
                <a:spcPts val="525"/>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La riforma delle professioni doveva essere vista come un’irripetibile opportunità per dimostrare al mondo della politica che i professionisti tecnici potevano offrire un contributo determinante nell’indirizzo del Paese. </a:t>
            </a:r>
          </a:p>
          <a:p>
            <a:pPr>
              <a:lnSpc>
                <a:spcPct val="120000"/>
              </a:lnSpc>
              <a:spcAft>
                <a:spcPts val="525"/>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La riforma gravava i professionisti </a:t>
            </a:r>
            <a:r>
              <a:rPr lang="it-IT" sz="1500" kern="100" dirty="0" err="1">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ordinistici</a:t>
            </a: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 italiani di obblighi che non hanno eguali in Europa e forse nel mondo…</a:t>
            </a:r>
          </a:p>
          <a:p>
            <a:pPr>
              <a:lnSpc>
                <a:spcPct val="120000"/>
              </a:lnSpc>
              <a:spcAft>
                <a:spcPts val="525"/>
              </a:spcAft>
            </a:pPr>
            <a:endPar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endParaRPr>
          </a:p>
        </p:txBody>
      </p:sp>
      <p:pic>
        <p:nvPicPr>
          <p:cNvPr id="12" name="Immagine 11">
            <a:extLst>
              <a:ext uri="{FF2B5EF4-FFF2-40B4-BE49-F238E27FC236}">
                <a16:creationId xmlns:a16="http://schemas.microsoft.com/office/drawing/2014/main" id="{EDD6C14B-EA78-777B-E42A-40493C847D90}"/>
              </a:ext>
            </a:extLst>
          </p:cNvPr>
          <p:cNvPicPr>
            <a:picLocks noChangeAspect="1"/>
          </p:cNvPicPr>
          <p:nvPr/>
        </p:nvPicPr>
        <p:blipFill>
          <a:blip r:embed="rId2"/>
          <a:stretch>
            <a:fillRect/>
          </a:stretch>
        </p:blipFill>
        <p:spPr>
          <a:xfrm>
            <a:off x="3185358" y="677919"/>
            <a:ext cx="5858525" cy="2497532"/>
          </a:xfrm>
          <a:prstGeom prst="rect">
            <a:avLst/>
          </a:prstGeom>
          <a:effectLst>
            <a:softEdge rad="317500"/>
          </a:effectLst>
        </p:spPr>
      </p:pic>
      <p:sp>
        <p:nvSpPr>
          <p:cNvPr id="2" name="CasellaDiTesto 1">
            <a:extLst>
              <a:ext uri="{FF2B5EF4-FFF2-40B4-BE49-F238E27FC236}">
                <a16:creationId xmlns:a16="http://schemas.microsoft.com/office/drawing/2014/main" id="{5C4132A9-844B-DFDE-2C9E-745538BB9515}"/>
              </a:ext>
            </a:extLst>
          </p:cNvPr>
          <p:cNvSpPr txBox="1"/>
          <p:nvPr/>
        </p:nvSpPr>
        <p:spPr>
          <a:xfrm>
            <a:off x="0" y="608957"/>
            <a:ext cx="8363089" cy="369332"/>
          </a:xfrm>
          <a:prstGeom prst="rect">
            <a:avLst/>
          </a:prstGeom>
          <a:noFill/>
        </p:spPr>
        <p:txBody>
          <a:bodyPr wrap="square" rtlCol="0">
            <a:spAutoFit/>
          </a:bodyPr>
          <a:lstStyle/>
          <a:p>
            <a:pPr algn="ctr"/>
            <a:r>
              <a:rPr lang="it-IT" dirty="0">
                <a:solidFill>
                  <a:srgbClr val="FF0000"/>
                </a:solidFill>
              </a:rPr>
              <a:t>2011 – All’inizio era il PAT – Professioni Area Tecnica da cui nascerà l’RPT </a:t>
            </a:r>
          </a:p>
        </p:txBody>
      </p:sp>
      <p:pic>
        <p:nvPicPr>
          <p:cNvPr id="5" name="Immagine 4">
            <a:extLst>
              <a:ext uri="{FF2B5EF4-FFF2-40B4-BE49-F238E27FC236}">
                <a16:creationId xmlns:a16="http://schemas.microsoft.com/office/drawing/2014/main" id="{486E7A4D-C1D3-984E-33D9-AB1080158092}"/>
              </a:ext>
            </a:extLst>
          </p:cNvPr>
          <p:cNvPicPr>
            <a:picLocks noChangeAspect="1"/>
          </p:cNvPicPr>
          <p:nvPr/>
        </p:nvPicPr>
        <p:blipFill>
          <a:blip r:embed="rId3"/>
          <a:stretch>
            <a:fillRect/>
          </a:stretch>
        </p:blipFill>
        <p:spPr>
          <a:xfrm>
            <a:off x="0" y="0"/>
            <a:ext cx="9144000" cy="600075"/>
          </a:xfrm>
          <a:prstGeom prst="rect">
            <a:avLst/>
          </a:prstGeom>
        </p:spPr>
      </p:pic>
      <p:sp>
        <p:nvSpPr>
          <p:cNvPr id="7" name="Titolo 1">
            <a:extLst>
              <a:ext uri="{FF2B5EF4-FFF2-40B4-BE49-F238E27FC236}">
                <a16:creationId xmlns:a16="http://schemas.microsoft.com/office/drawing/2014/main" id="{55CE7753-4679-0DD0-0317-DFBB364A19F2}"/>
              </a:ext>
            </a:extLst>
          </p:cNvPr>
          <p:cNvSpPr txBox="1">
            <a:spLocks/>
          </p:cNvSpPr>
          <p:nvPr/>
        </p:nvSpPr>
        <p:spPr>
          <a:xfrm>
            <a:off x="243384" y="-128588"/>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dirty="0">
                <a:solidFill>
                  <a:srgbClr val="FF0000"/>
                </a:solidFill>
              </a:rPr>
              <a:t>La nostra storia</a:t>
            </a:r>
          </a:p>
        </p:txBody>
      </p:sp>
    </p:spTree>
    <p:extLst>
      <p:ext uri="{BB962C8B-B14F-4D97-AF65-F5344CB8AC3E}">
        <p14:creationId xmlns:p14="http://schemas.microsoft.com/office/powerpoint/2010/main" val="2803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39DC175-F7A1-D972-22F2-7D2BB039059C}"/>
              </a:ext>
            </a:extLst>
          </p:cNvPr>
          <p:cNvSpPr txBox="1"/>
          <p:nvPr/>
        </p:nvSpPr>
        <p:spPr>
          <a:xfrm>
            <a:off x="266575" y="216472"/>
            <a:ext cx="5141610" cy="843564"/>
          </a:xfrm>
          <a:prstGeom prst="rect">
            <a:avLst/>
          </a:prstGeom>
          <a:noFill/>
        </p:spPr>
        <p:txBody>
          <a:bodyPr wrap="square">
            <a:spAutoFit/>
          </a:bodyPr>
          <a:lstStyle/>
          <a:p>
            <a:pPr>
              <a:lnSpc>
                <a:spcPct val="120000"/>
              </a:lnSpc>
              <a:spcAft>
                <a:spcPts val="525"/>
              </a:spcAft>
            </a:pPr>
            <a:r>
              <a:rPr lang="it-IT" sz="4500" kern="100" dirty="0">
                <a:solidFill>
                  <a:srgbClr val="FF0000"/>
                </a:solidFill>
                <a:latin typeface="Century Gothic" panose="020B0502020202020204" pitchFamily="34" charset="0"/>
                <a:ea typeface="SimSun" panose="02010600030101010101" pitchFamily="2" charset="-122"/>
                <a:cs typeface="Lucida Sans" panose="020B0602040502020204" pitchFamily="34" charset="0"/>
              </a:rPr>
              <a:t>2012</a:t>
            </a:r>
          </a:p>
        </p:txBody>
      </p:sp>
      <p:sp>
        <p:nvSpPr>
          <p:cNvPr id="6" name="CasellaDiTesto 5">
            <a:extLst>
              <a:ext uri="{FF2B5EF4-FFF2-40B4-BE49-F238E27FC236}">
                <a16:creationId xmlns:a16="http://schemas.microsoft.com/office/drawing/2014/main" id="{CCE73EA4-8F72-D7B9-35FE-61B85FDBC285}"/>
              </a:ext>
            </a:extLst>
          </p:cNvPr>
          <p:cNvSpPr txBox="1"/>
          <p:nvPr/>
        </p:nvSpPr>
        <p:spPr>
          <a:xfrm>
            <a:off x="364716" y="1293187"/>
            <a:ext cx="4360844" cy="923330"/>
          </a:xfrm>
          <a:prstGeom prst="rect">
            <a:avLst/>
          </a:prstGeom>
          <a:noFill/>
        </p:spPr>
        <p:txBody>
          <a:bodyPr wrap="square">
            <a:spAutoFit/>
          </a:bodyPr>
          <a:lstStyle/>
          <a:p>
            <a:pPr>
              <a:lnSpc>
                <a:spcPct val="120000"/>
              </a:lnSpc>
              <a:spcAft>
                <a:spcPts val="525"/>
              </a:spcAft>
            </a:pPr>
            <a:r>
              <a:rPr lang="it-IT" sz="1500" kern="100" dirty="0">
                <a:solidFill>
                  <a:schemeClr val="accent5">
                    <a:lumMod val="50000"/>
                  </a:schemeClr>
                </a:solidFill>
                <a:latin typeface="Century Gothic" panose="020B0502020202020204" pitchFamily="34" charset="0"/>
                <a:ea typeface="SimSun" panose="02010600030101010101" pitchFamily="2" charset="-122"/>
                <a:cs typeface="Lucida Sans" panose="020B0602040502020204" pitchFamily="34" charset="0"/>
              </a:rPr>
              <a:t>E con questa premessa vengono organizzati assieme dall’allora PAT (Professioni Area Tecnica) ed al CUP i </a:t>
            </a:r>
            <a:r>
              <a:rPr lang="it-IT" sz="1500" kern="100" dirty="0">
                <a:solidFill>
                  <a:srgbClr val="C00000"/>
                </a:solidFill>
                <a:latin typeface="Century Gothic" panose="020B0502020202020204" pitchFamily="34" charset="0"/>
                <a:ea typeface="SimSun" panose="02010600030101010101" pitchFamily="2" charset="-122"/>
                <a:cs typeface="Lucida Sans" panose="020B0602040502020204" pitchFamily="34" charset="0"/>
              </a:rPr>
              <a:t>Professional </a:t>
            </a:r>
            <a:r>
              <a:rPr lang="it-IT" sz="1500" kern="100" dirty="0" err="1">
                <a:solidFill>
                  <a:srgbClr val="C00000"/>
                </a:solidFill>
                <a:latin typeface="Century Gothic" panose="020B0502020202020204" pitchFamily="34" charset="0"/>
                <a:ea typeface="SimSun" panose="02010600030101010101" pitchFamily="2" charset="-122"/>
                <a:cs typeface="Lucida Sans" panose="020B0602040502020204" pitchFamily="34" charset="0"/>
              </a:rPr>
              <a:t>Day</a:t>
            </a:r>
            <a:endParaRPr lang="it-IT" sz="1200" kern="100" dirty="0">
              <a:latin typeface="Liberation Serif" panose="02020603050405020304" pitchFamily="18" charset="0"/>
              <a:ea typeface="SimSun" panose="02010600030101010101" pitchFamily="2" charset="-122"/>
              <a:cs typeface="Lucida Sans" panose="020B0602040502020204" pitchFamily="34" charset="0"/>
            </a:endParaRPr>
          </a:p>
        </p:txBody>
      </p:sp>
      <p:pic>
        <p:nvPicPr>
          <p:cNvPr id="7" name="Immagine 6">
            <a:extLst>
              <a:ext uri="{FF2B5EF4-FFF2-40B4-BE49-F238E27FC236}">
                <a16:creationId xmlns:a16="http://schemas.microsoft.com/office/drawing/2014/main" id="{97094364-4EB1-1C82-F545-0965562741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88"/>
          <a:stretch/>
        </p:blipFill>
        <p:spPr>
          <a:xfrm>
            <a:off x="5096456" y="283342"/>
            <a:ext cx="3178130" cy="1885950"/>
          </a:xfrm>
          <a:prstGeom prst="rect">
            <a:avLst/>
          </a:prstGeom>
          <a:effectLst>
            <a:softEdge rad="127000"/>
          </a:effectLst>
        </p:spPr>
      </p:pic>
      <p:pic>
        <p:nvPicPr>
          <p:cNvPr id="10" name="Immagine 9">
            <a:extLst>
              <a:ext uri="{FF2B5EF4-FFF2-40B4-BE49-F238E27FC236}">
                <a16:creationId xmlns:a16="http://schemas.microsoft.com/office/drawing/2014/main" id="{51198832-4409-AEBF-B041-97AC83569D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80" b="19866"/>
          <a:stretch/>
        </p:blipFill>
        <p:spPr>
          <a:xfrm>
            <a:off x="323931" y="2403657"/>
            <a:ext cx="8287448" cy="2432504"/>
          </a:xfrm>
          <a:prstGeom prst="rect">
            <a:avLst/>
          </a:prstGeom>
          <a:effectLst>
            <a:softEdge rad="127000"/>
          </a:effectLst>
        </p:spPr>
      </p:pic>
      <p:pic>
        <p:nvPicPr>
          <p:cNvPr id="8" name="Immagine 7">
            <a:extLst>
              <a:ext uri="{FF2B5EF4-FFF2-40B4-BE49-F238E27FC236}">
                <a16:creationId xmlns:a16="http://schemas.microsoft.com/office/drawing/2014/main" id="{3328F1AD-726B-F312-D978-C2230A646E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692" y="4810173"/>
            <a:ext cx="719374" cy="260353"/>
          </a:xfrm>
          <a:prstGeom prst="rect">
            <a:avLst/>
          </a:prstGeom>
        </p:spPr>
      </p:pic>
    </p:spTree>
    <p:extLst>
      <p:ext uri="{BB962C8B-B14F-4D97-AF65-F5344CB8AC3E}">
        <p14:creationId xmlns:p14="http://schemas.microsoft.com/office/powerpoint/2010/main" val="41401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76881" y="91208"/>
            <a:ext cx="8229600" cy="857250"/>
          </a:xfrm>
        </p:spPr>
        <p:txBody>
          <a:bodyPr>
            <a:noAutofit/>
          </a:bodyPr>
          <a:lstStyle/>
          <a:p>
            <a:r>
              <a:rPr lang="it-IT" sz="2400" dirty="0">
                <a:solidFill>
                  <a:srgbClr val="FF0000"/>
                </a:solidFill>
              </a:rPr>
              <a:t>Il 26 giugno  2013 prende avvio nuova fase RPT: competenze e sensibilità diverse con un unico organizzato centro di confronto e coordinamento : la RPT </a:t>
            </a:r>
          </a:p>
        </p:txBody>
      </p:sp>
      <p:pic>
        <p:nvPicPr>
          <p:cNvPr id="5" name="Immagine 4">
            <a:extLst>
              <a:ext uri="{FF2B5EF4-FFF2-40B4-BE49-F238E27FC236}">
                <a16:creationId xmlns:a16="http://schemas.microsoft.com/office/drawing/2014/main" id="{500A3375-6FD6-C472-2DC0-613C1518931D}"/>
              </a:ext>
            </a:extLst>
          </p:cNvPr>
          <p:cNvPicPr>
            <a:picLocks noChangeAspect="1"/>
          </p:cNvPicPr>
          <p:nvPr/>
        </p:nvPicPr>
        <p:blipFill>
          <a:blip r:embed="rId3"/>
          <a:stretch>
            <a:fillRect/>
          </a:stretch>
        </p:blipFill>
        <p:spPr>
          <a:xfrm>
            <a:off x="560335" y="1050471"/>
            <a:ext cx="3000497" cy="4001821"/>
          </a:xfrm>
          <a:prstGeom prst="rect">
            <a:avLst/>
          </a:prstGeom>
        </p:spPr>
      </p:pic>
      <p:pic>
        <p:nvPicPr>
          <p:cNvPr id="7" name="Immagine 6">
            <a:extLst>
              <a:ext uri="{FF2B5EF4-FFF2-40B4-BE49-F238E27FC236}">
                <a16:creationId xmlns:a16="http://schemas.microsoft.com/office/drawing/2014/main" id="{8BC74A9E-D79D-01F0-ADC4-82AE6D54CC58}"/>
              </a:ext>
            </a:extLst>
          </p:cNvPr>
          <p:cNvPicPr>
            <a:picLocks noChangeAspect="1"/>
          </p:cNvPicPr>
          <p:nvPr/>
        </p:nvPicPr>
        <p:blipFill>
          <a:blip r:embed="rId4"/>
          <a:stretch>
            <a:fillRect/>
          </a:stretch>
        </p:blipFill>
        <p:spPr>
          <a:xfrm>
            <a:off x="6363377" y="691283"/>
            <a:ext cx="2585278" cy="1292639"/>
          </a:xfrm>
          <a:prstGeom prst="rect">
            <a:avLst/>
          </a:prstGeom>
        </p:spPr>
      </p:pic>
      <p:sp>
        <p:nvSpPr>
          <p:cNvPr id="4" name="CasellaDiTesto 3">
            <a:extLst>
              <a:ext uri="{FF2B5EF4-FFF2-40B4-BE49-F238E27FC236}">
                <a16:creationId xmlns:a16="http://schemas.microsoft.com/office/drawing/2014/main" id="{91C03E30-C2FA-929F-9AE9-AC1261AFC127}"/>
              </a:ext>
            </a:extLst>
          </p:cNvPr>
          <p:cNvSpPr txBox="1"/>
          <p:nvPr/>
        </p:nvSpPr>
        <p:spPr>
          <a:xfrm>
            <a:off x="4038044" y="2332305"/>
            <a:ext cx="4345388" cy="646331"/>
          </a:xfrm>
          <a:prstGeom prst="rect">
            <a:avLst/>
          </a:prstGeom>
          <a:noFill/>
        </p:spPr>
        <p:txBody>
          <a:bodyPr wrap="square" rtlCol="0">
            <a:spAutoFit/>
          </a:bodyPr>
          <a:lstStyle/>
          <a:p>
            <a:pPr algn="ctr"/>
            <a:r>
              <a:rPr lang="it-IT" dirty="0">
                <a:solidFill>
                  <a:srgbClr val="FF0000"/>
                </a:solidFill>
              </a:rPr>
              <a:t>26/6/2013 </a:t>
            </a:r>
          </a:p>
          <a:p>
            <a:pPr algn="ctr"/>
            <a:r>
              <a:rPr lang="it-IT" dirty="0">
                <a:solidFill>
                  <a:srgbClr val="FF0000"/>
                </a:solidFill>
              </a:rPr>
              <a:t>9 diverse professioni si riuniscono nell’RPT</a:t>
            </a:r>
          </a:p>
        </p:txBody>
      </p:sp>
      <p:pic>
        <p:nvPicPr>
          <p:cNvPr id="8" name="Immagine 7">
            <a:extLst>
              <a:ext uri="{FF2B5EF4-FFF2-40B4-BE49-F238E27FC236}">
                <a16:creationId xmlns:a16="http://schemas.microsoft.com/office/drawing/2014/main" id="{5F34095B-C418-1B6B-2625-2AE95A4F0752}"/>
              </a:ext>
            </a:extLst>
          </p:cNvPr>
          <p:cNvPicPr>
            <a:picLocks noChangeAspect="1"/>
          </p:cNvPicPr>
          <p:nvPr/>
        </p:nvPicPr>
        <p:blipFill>
          <a:blip r:embed="rId5"/>
          <a:stretch>
            <a:fillRect/>
          </a:stretch>
        </p:blipFill>
        <p:spPr>
          <a:xfrm>
            <a:off x="3560832" y="2925939"/>
            <a:ext cx="3187040" cy="2126354"/>
          </a:xfrm>
          <a:prstGeom prst="rect">
            <a:avLst/>
          </a:prstGeom>
        </p:spPr>
      </p:pic>
      <p:pic>
        <p:nvPicPr>
          <p:cNvPr id="10" name="Immagine 9">
            <a:extLst>
              <a:ext uri="{FF2B5EF4-FFF2-40B4-BE49-F238E27FC236}">
                <a16:creationId xmlns:a16="http://schemas.microsoft.com/office/drawing/2014/main" id="{F66EF447-F062-EE66-0E9F-E803B5AF8BD2}"/>
              </a:ext>
            </a:extLst>
          </p:cNvPr>
          <p:cNvPicPr>
            <a:picLocks noChangeAspect="1"/>
          </p:cNvPicPr>
          <p:nvPr/>
        </p:nvPicPr>
        <p:blipFill>
          <a:blip r:embed="rId6"/>
          <a:stretch>
            <a:fillRect/>
          </a:stretch>
        </p:blipFill>
        <p:spPr>
          <a:xfrm>
            <a:off x="3785443" y="1002324"/>
            <a:ext cx="2577933" cy="1284939"/>
          </a:xfrm>
          <a:prstGeom prst="rect">
            <a:avLst/>
          </a:prstGeom>
        </p:spPr>
      </p:pic>
    </p:spTree>
    <p:extLst>
      <p:ext uri="{BB962C8B-B14F-4D97-AF65-F5344CB8AC3E}">
        <p14:creationId xmlns:p14="http://schemas.microsoft.com/office/powerpoint/2010/main" val="1898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3621C8-3B03-2F31-74D9-7E90B5E3C8B3}"/>
              </a:ext>
            </a:extLst>
          </p:cNvPr>
          <p:cNvPicPr>
            <a:picLocks noChangeAspect="1"/>
          </p:cNvPicPr>
          <p:nvPr/>
        </p:nvPicPr>
        <p:blipFill>
          <a:blip r:embed="rId2"/>
          <a:stretch>
            <a:fillRect/>
          </a:stretch>
        </p:blipFill>
        <p:spPr>
          <a:xfrm>
            <a:off x="0" y="0"/>
            <a:ext cx="9144000" cy="600075"/>
          </a:xfrm>
          <a:prstGeom prst="rect">
            <a:avLst/>
          </a:prstGeom>
        </p:spPr>
      </p:pic>
      <p:sp>
        <p:nvSpPr>
          <p:cNvPr id="2" name="Titolo 1">
            <a:extLst>
              <a:ext uri="{FF2B5EF4-FFF2-40B4-BE49-F238E27FC236}">
                <a16:creationId xmlns:a16="http://schemas.microsoft.com/office/drawing/2014/main" id="{0EE853DB-47C9-BF26-A50A-5D953943DAE3}"/>
              </a:ext>
            </a:extLst>
          </p:cNvPr>
          <p:cNvSpPr>
            <a:spLocks noGrp="1"/>
          </p:cNvSpPr>
          <p:nvPr>
            <p:ph type="title"/>
          </p:nvPr>
        </p:nvSpPr>
        <p:spPr>
          <a:xfrm>
            <a:off x="0" y="3408426"/>
            <a:ext cx="2775856" cy="1295772"/>
          </a:xfrm>
        </p:spPr>
        <p:txBody>
          <a:bodyPr>
            <a:noAutofit/>
          </a:bodyPr>
          <a:lstStyle/>
          <a:p>
            <a:r>
              <a:rPr lang="it-IT" sz="1400" dirty="0">
                <a:solidFill>
                  <a:srgbClr val="FF0000"/>
                </a:solidFill>
              </a:rPr>
              <a:t>Gruppi di lavoro, partecipazioni ad audizioni parlamentari, proposte normative, presenza in organismi tecnici, dibattiti, manifestazioni ci hanno visti </a:t>
            </a:r>
            <a:r>
              <a:rPr lang="it-IT" sz="1400" b="1" dirty="0">
                <a:solidFill>
                  <a:srgbClr val="FF0000"/>
                </a:solidFill>
              </a:rPr>
              <a:t>coesi e autorevoli </a:t>
            </a:r>
          </a:p>
        </p:txBody>
      </p:sp>
      <p:pic>
        <p:nvPicPr>
          <p:cNvPr id="5" name="Immagine 4">
            <a:extLst>
              <a:ext uri="{FF2B5EF4-FFF2-40B4-BE49-F238E27FC236}">
                <a16:creationId xmlns:a16="http://schemas.microsoft.com/office/drawing/2014/main" id="{75FC7341-F51D-FA0E-3721-47AD7CD44F14}"/>
              </a:ext>
            </a:extLst>
          </p:cNvPr>
          <p:cNvPicPr>
            <a:picLocks noChangeAspect="1"/>
          </p:cNvPicPr>
          <p:nvPr/>
        </p:nvPicPr>
        <p:blipFill>
          <a:blip r:embed="rId3"/>
          <a:stretch>
            <a:fillRect/>
          </a:stretch>
        </p:blipFill>
        <p:spPr>
          <a:xfrm>
            <a:off x="2775856" y="3286265"/>
            <a:ext cx="6302829" cy="1778353"/>
          </a:xfrm>
          <a:prstGeom prst="rect">
            <a:avLst/>
          </a:prstGeom>
        </p:spPr>
      </p:pic>
      <p:pic>
        <p:nvPicPr>
          <p:cNvPr id="7" name="Immagine 6">
            <a:extLst>
              <a:ext uri="{FF2B5EF4-FFF2-40B4-BE49-F238E27FC236}">
                <a16:creationId xmlns:a16="http://schemas.microsoft.com/office/drawing/2014/main" id="{FF74A4C3-1F63-3B9E-0C86-A56B83E1E8F6}"/>
              </a:ext>
            </a:extLst>
          </p:cNvPr>
          <p:cNvPicPr>
            <a:picLocks noChangeAspect="1"/>
          </p:cNvPicPr>
          <p:nvPr/>
        </p:nvPicPr>
        <p:blipFill>
          <a:blip r:embed="rId4"/>
          <a:stretch>
            <a:fillRect/>
          </a:stretch>
        </p:blipFill>
        <p:spPr>
          <a:xfrm>
            <a:off x="-12089" y="1336136"/>
            <a:ext cx="5385024" cy="1679201"/>
          </a:xfrm>
          <a:prstGeom prst="rect">
            <a:avLst/>
          </a:prstGeom>
        </p:spPr>
      </p:pic>
      <p:sp>
        <p:nvSpPr>
          <p:cNvPr id="6" name="CasellaDiTesto 5">
            <a:extLst>
              <a:ext uri="{FF2B5EF4-FFF2-40B4-BE49-F238E27FC236}">
                <a16:creationId xmlns:a16="http://schemas.microsoft.com/office/drawing/2014/main" id="{8AE73D93-7792-1114-0C09-B462C9043CB5}"/>
              </a:ext>
            </a:extLst>
          </p:cNvPr>
          <p:cNvSpPr txBox="1"/>
          <p:nvPr/>
        </p:nvSpPr>
        <p:spPr>
          <a:xfrm>
            <a:off x="2613048" y="32747"/>
            <a:ext cx="3917904" cy="584775"/>
          </a:xfrm>
          <a:prstGeom prst="rect">
            <a:avLst/>
          </a:prstGeom>
          <a:noFill/>
        </p:spPr>
        <p:txBody>
          <a:bodyPr wrap="square" rtlCol="0">
            <a:spAutoFit/>
          </a:bodyPr>
          <a:lstStyle/>
          <a:p>
            <a:r>
              <a:rPr lang="it-IT" sz="3200" dirty="0">
                <a:solidFill>
                  <a:srgbClr val="FF0000"/>
                </a:solidFill>
              </a:rPr>
              <a:t>La nostra Mission</a:t>
            </a:r>
          </a:p>
        </p:txBody>
      </p:sp>
      <p:sp>
        <p:nvSpPr>
          <p:cNvPr id="8" name="Titolo 1">
            <a:extLst>
              <a:ext uri="{FF2B5EF4-FFF2-40B4-BE49-F238E27FC236}">
                <a16:creationId xmlns:a16="http://schemas.microsoft.com/office/drawing/2014/main" id="{53C9390D-6E92-E26D-AA4B-87BD501686DA}"/>
              </a:ext>
            </a:extLst>
          </p:cNvPr>
          <p:cNvSpPr txBox="1">
            <a:spLocks/>
          </p:cNvSpPr>
          <p:nvPr/>
        </p:nvSpPr>
        <p:spPr>
          <a:xfrm>
            <a:off x="5307619" y="864329"/>
            <a:ext cx="3771066" cy="21510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1600" i="1" dirty="0">
                <a:solidFill>
                  <a:srgbClr val="FF0000"/>
                </a:solidFill>
              </a:rPr>
              <a:t>Rappresentare gli interessi dei professionisti tecnici</a:t>
            </a:r>
            <a:br>
              <a:rPr lang="it-IT" sz="1600" i="1" dirty="0">
                <a:solidFill>
                  <a:srgbClr val="FF0000"/>
                </a:solidFill>
              </a:rPr>
            </a:br>
            <a:r>
              <a:rPr lang="it-IT" sz="1600" i="1" dirty="0">
                <a:solidFill>
                  <a:srgbClr val="FF0000"/>
                </a:solidFill>
              </a:rPr>
              <a:t>Tutelare i loro diritti</a:t>
            </a:r>
            <a:br>
              <a:rPr lang="it-IT" sz="1600" i="1" dirty="0">
                <a:solidFill>
                  <a:srgbClr val="FF0000"/>
                </a:solidFill>
              </a:rPr>
            </a:br>
            <a:r>
              <a:rPr lang="it-IT" sz="1600" i="1" dirty="0">
                <a:solidFill>
                  <a:srgbClr val="FF0000"/>
                </a:solidFill>
              </a:rPr>
              <a:t>Rendere i professionisti tecnici protagonisti dello sviluppo del Paese</a:t>
            </a:r>
            <a:br>
              <a:rPr lang="it-IT" sz="1600" i="1" dirty="0">
                <a:solidFill>
                  <a:srgbClr val="FF0000"/>
                </a:solidFill>
              </a:rPr>
            </a:br>
            <a:r>
              <a:rPr lang="it-IT" sz="1600" i="1" dirty="0">
                <a:solidFill>
                  <a:srgbClr val="FF0000"/>
                </a:solidFill>
              </a:rPr>
              <a:t>Partecipare a Tavoli governativi tecnici in modo unitario</a:t>
            </a:r>
          </a:p>
        </p:txBody>
      </p:sp>
    </p:spTree>
    <p:extLst>
      <p:ext uri="{BB962C8B-B14F-4D97-AF65-F5344CB8AC3E}">
        <p14:creationId xmlns:p14="http://schemas.microsoft.com/office/powerpoint/2010/main" val="27349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1975</Words>
  <Application>Microsoft Macintosh PowerPoint</Application>
  <PresentationFormat>Presentazione su schermo (16:9)</PresentationFormat>
  <Paragraphs>151</Paragraphs>
  <Slides>32</Slides>
  <Notes>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32</vt:i4>
      </vt:variant>
    </vt:vector>
  </HeadingPairs>
  <TitlesOfParts>
    <vt:vector size="37" baseType="lpstr">
      <vt:lpstr>Arial</vt:lpstr>
      <vt:lpstr>Calibri</vt:lpstr>
      <vt:lpstr>Century Gothic</vt:lpstr>
      <vt:lpstr>Liberation Serif</vt:lpstr>
      <vt:lpstr>Tema di Office</vt:lpstr>
      <vt:lpstr>Presentazione standard di PowerPoint</vt:lpstr>
      <vt:lpstr>Dare voce ai diritti dei professionisti  Fare rappresentanza di competenze strategiche</vt:lpstr>
      <vt:lpstr>Una rete «dialogante» con e per il Paese</vt:lpstr>
      <vt:lpstr>L’RPT rappresenta quasi 600.000 professionisti, il 25% degli iscritti agli Albi professionali, secondi solo ai professionisti sanitari</vt:lpstr>
      <vt:lpstr>Siamo una parte rilevante e determinante delle libere professioni (secondi solo ai professionisti della Sanità)</vt:lpstr>
      <vt:lpstr>Presentazione standard di PowerPoint</vt:lpstr>
      <vt:lpstr>Presentazione standard di PowerPoint</vt:lpstr>
      <vt:lpstr>Il 26 giugno  2013 prende avvio nuova fase RPT: competenze e sensibilità diverse con un unico organizzato centro di confronto e coordinamento : la RPT </vt:lpstr>
      <vt:lpstr>Gruppi di lavoro, partecipazioni ad audizioni parlamentari, proposte normative, presenza in organismi tecnici, dibattiti, manifestazioni ci hanno visti coesi e autorevoli </vt:lpstr>
      <vt:lpstr>Momenti significativi L’impegno dell’RPT norme in materia di lavori pubblici parte da lontano</vt:lpstr>
      <vt:lpstr>Il diritto all’equo compenso: una battaglia portata avanti dal novembre del 2017 – finalmente un cambio di paradigma </vt:lpstr>
      <vt:lpstr>Nella fase più acuta della pandemia da Covid 19 (marzo-maggio 2020) l’RPT ed il CUP sono stati interlocutori del Governo per la tutela delle diverse categorie professionali</vt:lpstr>
      <vt:lpstr>A giugno 2020 l’RPT partecipa insieme al CUP agli Stati Generali dell’Economia con proposte per la ripresa economica</vt:lpstr>
      <vt:lpstr>Presentazione standard di PowerPoint</vt:lpstr>
      <vt:lpstr>I Documenti e le Audizioni  Nel 2021 L’RPT ha lavorato ad una serie di proposte di intervento nell’ambito del PNRR attraverso Cantiere Recovery Nextgen</vt:lpstr>
      <vt:lpstr>Costante il nostro impegno per rendere più efficace  un importante strumento di lavoro dei professionisti:  il Codice dei Contratti Pubblici e la semplificazione</vt:lpstr>
      <vt:lpstr>Presentazione standard di PowerPoint</vt:lpstr>
      <vt:lpstr>Presentazione standard di PowerPoint</vt:lpstr>
      <vt:lpstr>Presentazione standard di PowerPoint</vt:lpstr>
      <vt:lpstr>Ci battiamo per incentivi edilizi sostenibili e operativi oltre l’orizzonte del 2025, per garantire la sicurezza e la vivibilità degli edifici, per contrastare la crisi energetica sostenendo lo sviluppo del Paese</vt:lpstr>
      <vt:lpstr>I diversi studi finora realizzati CONVERGONO nell’affermare che l’effetto moltiplicativo generato da una consistente spesa per la valorizzazione del patrimonio edilizio non solo genera CRESCITA economica ma ha un impatto sostenibile nel medio periodo in termini di DISAVANZO DELLA SPESA PUBBLICA</vt:lpstr>
      <vt:lpstr>SUPERBONUS,  MA QUANTO COSTA?</vt:lpstr>
      <vt:lpstr>Stima dell’impatto del Super ecobonus 110% tra gennaio e Agosto 2022</vt:lpstr>
      <vt:lpstr>Iniziative urgenti proposte dall’RPT</vt:lpstr>
      <vt:lpstr>Presentazione standard di PowerPoint</vt:lpstr>
      <vt:lpstr>La RPT propone ai diversi schieramenti politici  un’idea di futuro e di sviluppo del Paese  in cui i professionisti abbiano voce e ruolo anche nell’ambito di Professionitaliane</vt:lpstr>
      <vt:lpstr>Oggi l’RPT è focalizzata su grandi temi a partire dall’attuazione del PNRR e dal ruolo che i professionisti tecnici possono avere PNRR, nuovo Codice dei Contratti Pubblici, autoriforma organizzativa, semplificazione normativa, politiche e strumenti per il risparmio energetico e la sicurezza delle costruzioni, laurea abilitante, equo compenso e parametri per corrispettivi,   rigenerazione urbana,limite al consumo di suolo, sviluppo dell’ICT,  sono i «fronti» più complessi su cui l’RPT sta operando Ma anche : implementare il percorso di crescita e di integrazione in PROFESSIONITALIANE </vt:lpstr>
      <vt:lpstr>Agenda di Lavoro dell’RPT Cosa vogliamo ancora fare</vt:lpstr>
      <vt:lpstr>Per l’RPT nuove e più efficaci regole per crescere e potenziare le attività </vt:lpstr>
      <vt:lpstr>La nuova sede dell’RPT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monica</dc:creator>
  <cp:lastModifiedBy>Armando Zambrano</cp:lastModifiedBy>
  <cp:revision>132</cp:revision>
  <cp:lastPrinted>2022-09-06T13:58:59Z</cp:lastPrinted>
  <dcterms:created xsi:type="dcterms:W3CDTF">2020-09-14T15:49:10Z</dcterms:created>
  <dcterms:modified xsi:type="dcterms:W3CDTF">2022-09-08T06:53:29Z</dcterms:modified>
</cp:coreProperties>
</file>